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
  </p:notesMasterIdLst>
  <p:sldIdLst>
    <p:sldId id="256" r:id="rId2"/>
    <p:sldId id="265" r:id="rId3"/>
    <p:sldId id="258" r:id="rId4"/>
    <p:sldId id="264" r:id="rId5"/>
    <p:sldId id="259" r:id="rId6"/>
    <p:sldId id="260"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6E1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p:scale>
          <a:sx n="114" d="100"/>
          <a:sy n="114" d="100"/>
        </p:scale>
        <p:origin x="1016"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1B0926-4926-E147-A6CB-31355A49BC15}" type="datetimeFigureOut">
              <a:rPr lang="en-US" smtClean="0"/>
              <a:t>10/15/23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50A41-78DC-1548-9DD4-84959F2144A8}" type="slidenum">
              <a:rPr lang="en-US" smtClean="0"/>
              <a:t>‹#›</a:t>
            </a:fld>
            <a:endParaRPr lang="en-US"/>
          </a:p>
        </p:txBody>
      </p:sp>
    </p:spTree>
    <p:extLst>
      <p:ext uri="{BB962C8B-B14F-4D97-AF65-F5344CB8AC3E}">
        <p14:creationId xmlns:p14="http://schemas.microsoft.com/office/powerpoint/2010/main" val="4086011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50A41-78DC-1548-9DD4-84959F2144A8}" type="slidenum">
              <a:rPr lang="en-US" smtClean="0"/>
              <a:t>5</a:t>
            </a:fld>
            <a:endParaRPr lang="en-US"/>
          </a:p>
        </p:txBody>
      </p:sp>
    </p:spTree>
    <p:extLst>
      <p:ext uri="{BB962C8B-B14F-4D97-AF65-F5344CB8AC3E}">
        <p14:creationId xmlns:p14="http://schemas.microsoft.com/office/powerpoint/2010/main" val="185759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50A41-78DC-1548-9DD4-84959F2144A8}" type="slidenum">
              <a:rPr lang="en-US" smtClean="0"/>
              <a:t>7</a:t>
            </a:fld>
            <a:endParaRPr lang="en-US"/>
          </a:p>
        </p:txBody>
      </p:sp>
    </p:spTree>
    <p:extLst>
      <p:ext uri="{BB962C8B-B14F-4D97-AF65-F5344CB8AC3E}">
        <p14:creationId xmlns:p14="http://schemas.microsoft.com/office/powerpoint/2010/main" val="3696289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title="Verticle Rule Line">
            <a:extLst>
              <a:ext uri="{FF2B5EF4-FFF2-40B4-BE49-F238E27FC236}">
                <a16:creationId xmlns:a16="http://schemas.microsoft.com/office/drawing/2014/main" id="{0CB1C732-7193-4253-8746-850D090A6B4E}"/>
              </a:ext>
            </a:extLst>
          </p:cNvPr>
          <p:cNvCxnSpPr>
            <a:cxnSpLocks/>
          </p:cNvCxnSpPr>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10/15/23</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6848509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59FCF-ACDF-495D-ACFA-15FCAC9EA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3786E3-AB17-427E-8EF8-7FCB671A1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33B4E9-7A16-448C-8BE6-B14941A34857}"/>
              </a:ext>
            </a:extLst>
          </p:cNvPr>
          <p:cNvSpPr>
            <a:spLocks noGrp="1"/>
          </p:cNvSpPr>
          <p:nvPr>
            <p:ph type="dt" sz="half" idx="10"/>
          </p:nvPr>
        </p:nvSpPr>
        <p:spPr/>
        <p:txBody>
          <a:bodyPr/>
          <a:lstStyle/>
          <a:p>
            <a:pPr algn="r"/>
            <a:fld id="{53BEF823-48A5-43FC-BE03-E79964288B41}" type="datetimeFigureOut">
              <a:rPr lang="en-US" smtClean="0"/>
              <a:pPr algn="r"/>
              <a:t>10/15/23</a:t>
            </a:fld>
            <a:endParaRPr lang="en-US" dirty="0"/>
          </a:p>
        </p:txBody>
      </p:sp>
      <p:sp>
        <p:nvSpPr>
          <p:cNvPr id="8" name="Footer Placeholder 7">
            <a:extLst>
              <a:ext uri="{FF2B5EF4-FFF2-40B4-BE49-F238E27FC236}">
                <a16:creationId xmlns:a16="http://schemas.microsoft.com/office/drawing/2014/main" id="{579212F5-5835-49FF-836F-5E3008A0EDB1}"/>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DE9D492B-E5EE-4D24-A087-57D739CFACE8}"/>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207928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1E395-94BD-4E79-8E42-9CD4EB33CA60}"/>
              </a:ext>
            </a:extLst>
          </p:cNvPr>
          <p:cNvSpPr>
            <a:spLocks noGrp="1"/>
          </p:cNvSpPr>
          <p:nvPr>
            <p:ph type="title" orient="vert"/>
          </p:nvPr>
        </p:nvSpPr>
        <p:spPr>
          <a:xfrm>
            <a:off x="8475542" y="758952"/>
            <a:ext cx="2954458" cy="49860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79AA8A4-66BC-4E80-ABE3-F533F82B88CA}"/>
              </a:ext>
            </a:extLst>
          </p:cNvPr>
          <p:cNvSpPr>
            <a:spLocks noGrp="1"/>
          </p:cNvSpPr>
          <p:nvPr>
            <p:ph type="body" orient="vert" idx="1"/>
          </p:nvPr>
        </p:nvSpPr>
        <p:spPr>
          <a:xfrm>
            <a:off x="758952" y="758952"/>
            <a:ext cx="7407586" cy="49860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DDA4EA6-6A1A-48ED-9D79-A438561C7E79}"/>
              </a:ext>
            </a:extLst>
          </p:cNvPr>
          <p:cNvSpPr>
            <a:spLocks noGrp="1"/>
          </p:cNvSpPr>
          <p:nvPr>
            <p:ph type="dt" sz="half" idx="10"/>
          </p:nvPr>
        </p:nvSpPr>
        <p:spPr/>
        <p:txBody>
          <a:bodyPr/>
          <a:lstStyle/>
          <a:p>
            <a:pPr algn="r"/>
            <a:fld id="{53BEF823-48A5-43FC-BE03-E79964288B41}" type="datetimeFigureOut">
              <a:rPr lang="en-US" smtClean="0"/>
              <a:pPr algn="r"/>
              <a:t>10/15/23</a:t>
            </a:fld>
            <a:endParaRPr lang="en-US" dirty="0"/>
          </a:p>
        </p:txBody>
      </p:sp>
      <p:sp>
        <p:nvSpPr>
          <p:cNvPr id="8" name="Footer Placeholder 7">
            <a:extLst>
              <a:ext uri="{FF2B5EF4-FFF2-40B4-BE49-F238E27FC236}">
                <a16:creationId xmlns:a16="http://schemas.microsoft.com/office/drawing/2014/main" id="{F049B2BA-9250-4EBF-8820-10BDA5C1C62B}"/>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1F914475-55F3-4C46-BAE2-E4D93E9E3781}"/>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132220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51BD-5252-4168-A69E-C6864AE297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48EEE-19C9-493B-836D-73B9E4A0BE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FA6BFE-11ED-4FB4-9F65-508B5B0F0DD3}"/>
              </a:ext>
            </a:extLst>
          </p:cNvPr>
          <p:cNvSpPr>
            <a:spLocks noGrp="1"/>
          </p:cNvSpPr>
          <p:nvPr>
            <p:ph type="dt" sz="half" idx="10"/>
          </p:nvPr>
        </p:nvSpPr>
        <p:spPr/>
        <p:txBody>
          <a:bodyPr/>
          <a:lstStyle/>
          <a:p>
            <a:pPr algn="r"/>
            <a:fld id="{53BEF823-48A5-43FC-BE03-E79964288B41}" type="datetimeFigureOut">
              <a:rPr lang="en-US" smtClean="0"/>
              <a:pPr algn="r"/>
              <a:t>10/15/23</a:t>
            </a:fld>
            <a:endParaRPr lang="en-US" dirty="0"/>
          </a:p>
        </p:txBody>
      </p:sp>
      <p:sp>
        <p:nvSpPr>
          <p:cNvPr id="8" name="Footer Placeholder 7">
            <a:extLst>
              <a:ext uri="{FF2B5EF4-FFF2-40B4-BE49-F238E27FC236}">
                <a16:creationId xmlns:a16="http://schemas.microsoft.com/office/drawing/2014/main" id="{F90F536E-BEFF-4E0D-B4EC-39DE28C67CC3}"/>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36EE02AF-6FE1-4972-BD48-A82499AD67F6}"/>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195980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52EE-D9FC-4E51-9BFF-141F9192339F}"/>
              </a:ext>
            </a:extLst>
          </p:cNvPr>
          <p:cNvSpPr>
            <a:spLocks noGrp="1"/>
          </p:cNvSpPr>
          <p:nvPr>
            <p:ph type="title"/>
          </p:nvPr>
        </p:nvSpPr>
        <p:spPr>
          <a:xfrm>
            <a:off x="763051" y="2414016"/>
            <a:ext cx="10666949" cy="3099816"/>
          </a:xfrm>
        </p:spPr>
        <p:txBody>
          <a:bodyPr anchor="t"/>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1E086C4-4949-4E7A-A182-6709496A1C38}"/>
              </a:ext>
            </a:extLst>
          </p:cNvPr>
          <p:cNvSpPr>
            <a:spLocks noGrp="1"/>
          </p:cNvSpPr>
          <p:nvPr>
            <p:ph type="body" idx="1"/>
          </p:nvPr>
        </p:nvSpPr>
        <p:spPr>
          <a:xfrm>
            <a:off x="758952" y="1389888"/>
            <a:ext cx="10671048" cy="822960"/>
          </a:xfrm>
        </p:spPr>
        <p:txBody>
          <a:bodyPr anchor="ctr">
            <a:normAutofit/>
          </a:bodyPr>
          <a:lstStyle>
            <a:lvl1pPr marL="0" indent="0">
              <a:buNone/>
              <a:defRPr sz="2000" i="1">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D12BC88-6A2B-4851-9568-23A4B74D9F98}"/>
              </a:ext>
            </a:extLst>
          </p:cNvPr>
          <p:cNvSpPr>
            <a:spLocks noGrp="1"/>
          </p:cNvSpPr>
          <p:nvPr>
            <p:ph type="dt" sz="half" idx="10"/>
          </p:nvPr>
        </p:nvSpPr>
        <p:spPr/>
        <p:txBody>
          <a:bodyPr/>
          <a:lstStyle/>
          <a:p>
            <a:pPr algn="r"/>
            <a:fld id="{53BEF823-48A5-43FC-BE03-E79964288B41}" type="datetimeFigureOut">
              <a:rPr lang="en-US" smtClean="0"/>
              <a:pPr algn="r"/>
              <a:t>10/15/23</a:t>
            </a:fld>
            <a:endParaRPr lang="en-US" dirty="0"/>
          </a:p>
        </p:txBody>
      </p:sp>
      <p:sp>
        <p:nvSpPr>
          <p:cNvPr id="8" name="Footer Placeholder 7">
            <a:extLst>
              <a:ext uri="{FF2B5EF4-FFF2-40B4-BE49-F238E27FC236}">
                <a16:creationId xmlns:a16="http://schemas.microsoft.com/office/drawing/2014/main" id="{D882CFE5-65C3-4F46-9141-4645455947D2}"/>
              </a:ext>
            </a:extLst>
          </p:cNvPr>
          <p:cNvSpPr>
            <a:spLocks noGrp="1"/>
          </p:cNvSpPr>
          <p:nvPr>
            <p:ph type="ftr" sz="quarter" idx="11"/>
          </p:nvPr>
        </p:nvSpPr>
        <p:spPr/>
        <p:txBody>
          <a:bodyPr/>
          <a:lstStyle/>
          <a:p>
            <a:pPr algn="l"/>
            <a:endParaRPr lang="en-US" dirty="0"/>
          </a:p>
        </p:txBody>
      </p:sp>
      <p:sp>
        <p:nvSpPr>
          <p:cNvPr id="9" name="Slide Number Placeholder 8">
            <a:extLst>
              <a:ext uri="{FF2B5EF4-FFF2-40B4-BE49-F238E27FC236}">
                <a16:creationId xmlns:a16="http://schemas.microsoft.com/office/drawing/2014/main" id="{5321B390-4E13-4481-AC02-FF126656C4C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228750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0E02F8-47BB-4D30-8EFE-69C9222D9EC4}"/>
              </a:ext>
            </a:extLst>
          </p:cNvPr>
          <p:cNvSpPr>
            <a:spLocks noGrp="1"/>
          </p:cNvSpPr>
          <p:nvPr>
            <p:ph sz="half" idx="1"/>
          </p:nvPr>
        </p:nvSpPr>
        <p:spPr>
          <a:xfrm>
            <a:off x="5184648" y="758952"/>
            <a:ext cx="6245352"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A844D33-6BF0-4205-A542-8537E3515938}"/>
              </a:ext>
            </a:extLst>
          </p:cNvPr>
          <p:cNvSpPr>
            <a:spLocks noGrp="1"/>
          </p:cNvSpPr>
          <p:nvPr>
            <p:ph sz="half" idx="2"/>
          </p:nvPr>
        </p:nvSpPr>
        <p:spPr>
          <a:xfrm>
            <a:off x="5184647" y="3273551"/>
            <a:ext cx="6245351" cy="2240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D6953A83-D2BE-4015-8D64-BE93DDFE5D21}"/>
              </a:ext>
            </a:extLst>
          </p:cNvPr>
          <p:cNvSpPr>
            <a:spLocks noGrp="1"/>
          </p:cNvSpPr>
          <p:nvPr>
            <p:ph type="dt" sz="half" idx="10"/>
          </p:nvPr>
        </p:nvSpPr>
        <p:spPr/>
        <p:txBody>
          <a:bodyPr/>
          <a:lstStyle/>
          <a:p>
            <a:pPr algn="r"/>
            <a:fld id="{53BEF823-48A5-43FC-BE03-E79964288B41}" type="datetimeFigureOut">
              <a:rPr lang="en-US" smtClean="0"/>
              <a:pPr algn="r"/>
              <a:t>10/15/23</a:t>
            </a:fld>
            <a:endParaRPr lang="en-US" dirty="0"/>
          </a:p>
        </p:txBody>
      </p:sp>
      <p:sp>
        <p:nvSpPr>
          <p:cNvPr id="10" name="Footer Placeholder 9">
            <a:extLst>
              <a:ext uri="{FF2B5EF4-FFF2-40B4-BE49-F238E27FC236}">
                <a16:creationId xmlns:a16="http://schemas.microsoft.com/office/drawing/2014/main" id="{BA849E67-05F9-4033-B033-74D6B8C8E77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DFAAC6AA-CFFB-438F-9327-DDB023E2E149}"/>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5" name="Title 4">
            <a:extLst>
              <a:ext uri="{FF2B5EF4-FFF2-40B4-BE49-F238E27FC236}">
                <a16:creationId xmlns:a16="http://schemas.microsoft.com/office/drawing/2014/main" id="{BA4960CB-ABA7-4442-AB15-FE444F23C6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9557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348291-9C7D-407E-8D07-FA3A323EA973}"/>
              </a:ext>
            </a:extLst>
          </p:cNvPr>
          <p:cNvSpPr>
            <a:spLocks noGrp="1"/>
          </p:cNvSpPr>
          <p:nvPr>
            <p:ph type="body" idx="1"/>
          </p:nvPr>
        </p:nvSpPr>
        <p:spPr>
          <a:xfrm>
            <a:off x="5184648" y="758952"/>
            <a:ext cx="6245352"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A192D2-8BA6-4A4D-814D-AD37A2A10AC8}"/>
              </a:ext>
            </a:extLst>
          </p:cNvPr>
          <p:cNvSpPr>
            <a:spLocks noGrp="1"/>
          </p:cNvSpPr>
          <p:nvPr>
            <p:ph sz="half" idx="2"/>
          </p:nvPr>
        </p:nvSpPr>
        <p:spPr>
          <a:xfrm>
            <a:off x="5190323" y="1377198"/>
            <a:ext cx="623967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6FD4BC-C948-41C4-BA24-5D26147E1C97}"/>
              </a:ext>
            </a:extLst>
          </p:cNvPr>
          <p:cNvSpPr>
            <a:spLocks noGrp="1"/>
          </p:cNvSpPr>
          <p:nvPr>
            <p:ph type="body" sz="quarter" idx="3"/>
          </p:nvPr>
        </p:nvSpPr>
        <p:spPr>
          <a:xfrm>
            <a:off x="5184647" y="3319548"/>
            <a:ext cx="6245351" cy="548640"/>
          </a:xfrm>
        </p:spPr>
        <p:txBody>
          <a:bodyPr anchor="b"/>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E359C-F73D-4F1B-9F9A-6D628567105D}"/>
              </a:ext>
            </a:extLst>
          </p:cNvPr>
          <p:cNvSpPr>
            <a:spLocks noGrp="1"/>
          </p:cNvSpPr>
          <p:nvPr>
            <p:ph sz="quarter" idx="4"/>
          </p:nvPr>
        </p:nvSpPr>
        <p:spPr>
          <a:xfrm>
            <a:off x="5184646" y="3932372"/>
            <a:ext cx="6245352"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D76B63AE-38FF-40DD-A543-32DD98E6BDB2}"/>
              </a:ext>
            </a:extLst>
          </p:cNvPr>
          <p:cNvSpPr>
            <a:spLocks noGrp="1"/>
          </p:cNvSpPr>
          <p:nvPr>
            <p:ph type="title"/>
          </p:nvPr>
        </p:nvSpPr>
        <p:spPr/>
        <p:txBody>
          <a:bodyPr/>
          <a:lstStyle/>
          <a:p>
            <a:r>
              <a:rPr lang="en-US"/>
              <a:t>Click to edit Master title style</a:t>
            </a:r>
            <a:endParaRPr lang="en-US" dirty="0"/>
          </a:p>
        </p:txBody>
      </p:sp>
      <p:sp>
        <p:nvSpPr>
          <p:cNvPr id="12" name="Date Placeholder 11">
            <a:extLst>
              <a:ext uri="{FF2B5EF4-FFF2-40B4-BE49-F238E27FC236}">
                <a16:creationId xmlns:a16="http://schemas.microsoft.com/office/drawing/2014/main" id="{C686C0EB-E082-4BAB-99E8-B42F3C28B20F}"/>
              </a:ext>
            </a:extLst>
          </p:cNvPr>
          <p:cNvSpPr>
            <a:spLocks noGrp="1"/>
          </p:cNvSpPr>
          <p:nvPr>
            <p:ph type="dt" sz="half" idx="10"/>
          </p:nvPr>
        </p:nvSpPr>
        <p:spPr/>
        <p:txBody>
          <a:bodyPr/>
          <a:lstStyle/>
          <a:p>
            <a:pPr algn="r"/>
            <a:fld id="{53BEF823-48A5-43FC-BE03-E79964288B41}" type="datetimeFigureOut">
              <a:rPr lang="en-US" smtClean="0"/>
              <a:pPr algn="r"/>
              <a:t>10/15/23</a:t>
            </a:fld>
            <a:endParaRPr lang="en-US" dirty="0"/>
          </a:p>
        </p:txBody>
      </p:sp>
      <p:sp>
        <p:nvSpPr>
          <p:cNvPr id="13" name="Footer Placeholder 12">
            <a:extLst>
              <a:ext uri="{FF2B5EF4-FFF2-40B4-BE49-F238E27FC236}">
                <a16:creationId xmlns:a16="http://schemas.microsoft.com/office/drawing/2014/main" id="{B3CB0152-BA1F-48C7-A66F-3ADB51C94B97}"/>
              </a:ext>
            </a:extLst>
          </p:cNvPr>
          <p:cNvSpPr>
            <a:spLocks noGrp="1"/>
          </p:cNvSpPr>
          <p:nvPr>
            <p:ph type="ftr" sz="quarter" idx="11"/>
          </p:nvPr>
        </p:nvSpPr>
        <p:spPr/>
        <p:txBody>
          <a:bodyPr/>
          <a:lstStyle/>
          <a:p>
            <a:pPr algn="l"/>
            <a:endParaRPr lang="en-US" dirty="0"/>
          </a:p>
        </p:txBody>
      </p:sp>
      <p:sp>
        <p:nvSpPr>
          <p:cNvPr id="14" name="Slide Number Placeholder 13">
            <a:extLst>
              <a:ext uri="{FF2B5EF4-FFF2-40B4-BE49-F238E27FC236}">
                <a16:creationId xmlns:a16="http://schemas.microsoft.com/office/drawing/2014/main" id="{BD1C21B3-5CF6-415F-8295-EED3DF5CB55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4161189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470D5-4EB9-4410-A8AE-6D85F19239FF}"/>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5887FB59-BA77-4864-B9E8-994851250CB4}"/>
              </a:ext>
            </a:extLst>
          </p:cNvPr>
          <p:cNvSpPr>
            <a:spLocks noGrp="1"/>
          </p:cNvSpPr>
          <p:nvPr>
            <p:ph type="dt" sz="half" idx="10"/>
          </p:nvPr>
        </p:nvSpPr>
        <p:spPr/>
        <p:txBody>
          <a:bodyPr/>
          <a:lstStyle/>
          <a:p>
            <a:pPr algn="r"/>
            <a:fld id="{53BEF823-48A5-43FC-BE03-E79964288B41}" type="datetimeFigureOut">
              <a:rPr lang="en-US" smtClean="0"/>
              <a:pPr algn="r"/>
              <a:t>10/15/23</a:t>
            </a:fld>
            <a:endParaRPr lang="en-US" dirty="0"/>
          </a:p>
        </p:txBody>
      </p:sp>
      <p:sp>
        <p:nvSpPr>
          <p:cNvPr id="7" name="Footer Placeholder 6">
            <a:extLst>
              <a:ext uri="{FF2B5EF4-FFF2-40B4-BE49-F238E27FC236}">
                <a16:creationId xmlns:a16="http://schemas.microsoft.com/office/drawing/2014/main" id="{B6F0BC0B-BA67-455B-B567-1473DF0628BE}"/>
              </a:ext>
            </a:extLst>
          </p:cNvPr>
          <p:cNvSpPr>
            <a:spLocks noGrp="1"/>
          </p:cNvSpPr>
          <p:nvPr>
            <p:ph type="ftr" sz="quarter" idx="11"/>
          </p:nvPr>
        </p:nvSpPr>
        <p:spPr/>
        <p:txBody>
          <a:bodyPr/>
          <a:lstStyle/>
          <a:p>
            <a:pPr algn="l"/>
            <a:endParaRPr lang="en-US" dirty="0"/>
          </a:p>
        </p:txBody>
      </p:sp>
      <p:sp>
        <p:nvSpPr>
          <p:cNvPr id="8" name="Slide Number Placeholder 7">
            <a:extLst>
              <a:ext uri="{FF2B5EF4-FFF2-40B4-BE49-F238E27FC236}">
                <a16:creationId xmlns:a16="http://schemas.microsoft.com/office/drawing/2014/main" id="{2CF0BCF3-6FB5-4529-AA6A-A31467351EF5}"/>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74007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BF1315B-6865-4A5A-91C1-B75339038903}"/>
              </a:ext>
            </a:extLst>
          </p:cNvPr>
          <p:cNvSpPr>
            <a:spLocks noGrp="1"/>
          </p:cNvSpPr>
          <p:nvPr>
            <p:ph type="dt" sz="half" idx="10"/>
          </p:nvPr>
        </p:nvSpPr>
        <p:spPr/>
        <p:txBody>
          <a:bodyPr/>
          <a:lstStyle/>
          <a:p>
            <a:pPr algn="r"/>
            <a:fld id="{53BEF823-48A5-43FC-BE03-E79964288B41}" type="datetimeFigureOut">
              <a:rPr lang="en-US" smtClean="0"/>
              <a:pPr algn="r"/>
              <a:t>10/15/23</a:t>
            </a:fld>
            <a:endParaRPr lang="en-US" dirty="0"/>
          </a:p>
        </p:txBody>
      </p:sp>
      <p:sp>
        <p:nvSpPr>
          <p:cNvPr id="6" name="Footer Placeholder 5">
            <a:extLst>
              <a:ext uri="{FF2B5EF4-FFF2-40B4-BE49-F238E27FC236}">
                <a16:creationId xmlns:a16="http://schemas.microsoft.com/office/drawing/2014/main" id="{DD536720-08C7-43DE-8EB5-CAB52D0E96B1}"/>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6D2477AF-B012-491C-AE42-22DE1203BE8D}"/>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3634992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183AC-72A9-43F5-A1B3-1D7A6A4C7EEB}"/>
              </a:ext>
            </a:extLst>
          </p:cNvPr>
          <p:cNvSpPr>
            <a:spLocks noGrp="1"/>
          </p:cNvSpPr>
          <p:nvPr>
            <p:ph idx="1"/>
          </p:nvPr>
        </p:nvSpPr>
        <p:spPr>
          <a:xfrm>
            <a:off x="5183188" y="758951"/>
            <a:ext cx="6245352" cy="4754881"/>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045592-52ED-4270-ACBB-BCC528DAC407}"/>
              </a:ext>
            </a:extLst>
          </p:cNvPr>
          <p:cNvSpPr>
            <a:spLocks noGrp="1"/>
          </p:cNvSpPr>
          <p:nvPr>
            <p:ph type="body" sz="half" idx="2"/>
          </p:nvPr>
        </p:nvSpPr>
        <p:spPr>
          <a:xfrm>
            <a:off x="758953" y="3815080"/>
            <a:ext cx="3831336" cy="169875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99A93518-F9B5-418F-9883-BEF8359B045A}"/>
              </a:ext>
            </a:extLst>
          </p:cNvPr>
          <p:cNvSpPr>
            <a:spLocks noGrp="1"/>
          </p:cNvSpPr>
          <p:nvPr>
            <p:ph type="dt" sz="half" idx="10"/>
          </p:nvPr>
        </p:nvSpPr>
        <p:spPr/>
        <p:txBody>
          <a:bodyPr/>
          <a:lstStyle/>
          <a:p>
            <a:pPr algn="r"/>
            <a:fld id="{53BEF823-48A5-43FC-BE03-E79964288B41}" type="datetimeFigureOut">
              <a:rPr lang="en-US" smtClean="0"/>
              <a:pPr algn="r"/>
              <a:t>10/15/23</a:t>
            </a:fld>
            <a:endParaRPr lang="en-US" dirty="0"/>
          </a:p>
        </p:txBody>
      </p:sp>
      <p:sp>
        <p:nvSpPr>
          <p:cNvPr id="10" name="Footer Placeholder 9">
            <a:extLst>
              <a:ext uri="{FF2B5EF4-FFF2-40B4-BE49-F238E27FC236}">
                <a16:creationId xmlns:a16="http://schemas.microsoft.com/office/drawing/2014/main" id="{27B9FFE7-C4AB-425B-9B56-E412C72212A0}"/>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59231052-EBA8-4781-B28A-2FEA8BE523F3}"/>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CBDBF9E7-F686-4FA1-9BA5-69BDD014B0D3}"/>
              </a:ext>
            </a:extLst>
          </p:cNvPr>
          <p:cNvSpPr>
            <a:spLocks noGrp="1"/>
          </p:cNvSpPr>
          <p:nvPr>
            <p:ph type="title"/>
          </p:nvPr>
        </p:nvSpPr>
        <p:spPr>
          <a:xfrm>
            <a:off x="758952" y="758952"/>
            <a:ext cx="3831336" cy="2930179"/>
          </a:xfrm>
        </p:spPr>
        <p:txBody>
          <a:bodyPr/>
          <a:lstStyle/>
          <a:p>
            <a:r>
              <a:rPr lang="en-US"/>
              <a:t>Click to edit Master title style</a:t>
            </a:r>
            <a:endParaRPr lang="en-US" dirty="0"/>
          </a:p>
        </p:txBody>
      </p:sp>
    </p:spTree>
    <p:extLst>
      <p:ext uri="{BB962C8B-B14F-4D97-AF65-F5344CB8AC3E}">
        <p14:creationId xmlns:p14="http://schemas.microsoft.com/office/powerpoint/2010/main" val="178225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116CF06-B27C-4DC4-981D-38E31997BD16}"/>
              </a:ext>
            </a:extLst>
          </p:cNvPr>
          <p:cNvSpPr>
            <a:spLocks noGrp="1"/>
          </p:cNvSpPr>
          <p:nvPr>
            <p:ph type="pic" idx="1"/>
          </p:nvPr>
        </p:nvSpPr>
        <p:spPr>
          <a:xfrm>
            <a:off x="5183188" y="758951"/>
            <a:ext cx="6245352" cy="47548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1976E66-2CB3-4F47-97F6-077C42818316}"/>
              </a:ext>
            </a:extLst>
          </p:cNvPr>
          <p:cNvSpPr>
            <a:spLocks noGrp="1"/>
          </p:cNvSpPr>
          <p:nvPr>
            <p:ph type="body" sz="half" idx="2"/>
          </p:nvPr>
        </p:nvSpPr>
        <p:spPr>
          <a:xfrm>
            <a:off x="758952" y="3794760"/>
            <a:ext cx="3831336" cy="171907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a:extLst>
              <a:ext uri="{FF2B5EF4-FFF2-40B4-BE49-F238E27FC236}">
                <a16:creationId xmlns:a16="http://schemas.microsoft.com/office/drawing/2014/main" id="{71414C9F-CBBD-4D5E-A831-BC0CDFEBCEF3}"/>
              </a:ext>
            </a:extLst>
          </p:cNvPr>
          <p:cNvSpPr>
            <a:spLocks noGrp="1"/>
          </p:cNvSpPr>
          <p:nvPr>
            <p:ph type="dt" sz="half" idx="10"/>
          </p:nvPr>
        </p:nvSpPr>
        <p:spPr/>
        <p:txBody>
          <a:bodyPr/>
          <a:lstStyle/>
          <a:p>
            <a:pPr algn="r"/>
            <a:fld id="{53BEF823-48A5-43FC-BE03-E79964288B41}" type="datetimeFigureOut">
              <a:rPr lang="en-US" smtClean="0"/>
              <a:pPr algn="r"/>
              <a:t>10/15/23</a:t>
            </a:fld>
            <a:endParaRPr lang="en-US" dirty="0"/>
          </a:p>
        </p:txBody>
      </p:sp>
      <p:sp>
        <p:nvSpPr>
          <p:cNvPr id="10" name="Footer Placeholder 9">
            <a:extLst>
              <a:ext uri="{FF2B5EF4-FFF2-40B4-BE49-F238E27FC236}">
                <a16:creationId xmlns:a16="http://schemas.microsoft.com/office/drawing/2014/main" id="{F58DC0C8-B580-442D-8DAC-4F0F869B1F11}"/>
              </a:ext>
            </a:extLst>
          </p:cNvPr>
          <p:cNvSpPr>
            <a:spLocks noGrp="1"/>
          </p:cNvSpPr>
          <p:nvPr>
            <p:ph type="ftr" sz="quarter" idx="11"/>
          </p:nvPr>
        </p:nvSpPr>
        <p:spPr/>
        <p:txBody>
          <a:bodyPr/>
          <a:lstStyle/>
          <a:p>
            <a:pPr algn="l"/>
            <a:endParaRPr lang="en-US" dirty="0"/>
          </a:p>
        </p:txBody>
      </p:sp>
      <p:sp>
        <p:nvSpPr>
          <p:cNvPr id="11" name="Slide Number Placeholder 10">
            <a:extLst>
              <a:ext uri="{FF2B5EF4-FFF2-40B4-BE49-F238E27FC236}">
                <a16:creationId xmlns:a16="http://schemas.microsoft.com/office/drawing/2014/main" id="{1B0D29E8-DFEE-49AB-83AF-85FF25252A3C}"/>
              </a:ext>
            </a:extLst>
          </p:cNvPr>
          <p:cNvSpPr>
            <a:spLocks noGrp="1"/>
          </p:cNvSpPr>
          <p:nvPr>
            <p:ph type="sldNum" sz="quarter" idx="12"/>
          </p:nvPr>
        </p:nvSpPr>
        <p:spPr/>
        <p:txBody>
          <a:bodyPr/>
          <a:lstStyle/>
          <a:p>
            <a:pPr algn="ctr"/>
            <a:fld id="{D79E6812-DF0E-4B88-AFAA-EAC7168F54C0}" type="slidenum">
              <a:rPr lang="en-US" smtClean="0"/>
              <a:pPr algn="ctr"/>
              <a:t>‹#›</a:t>
            </a:fld>
            <a:endParaRPr lang="en-US" dirty="0"/>
          </a:p>
        </p:txBody>
      </p:sp>
      <p:sp>
        <p:nvSpPr>
          <p:cNvPr id="2" name="Title 1">
            <a:extLst>
              <a:ext uri="{FF2B5EF4-FFF2-40B4-BE49-F238E27FC236}">
                <a16:creationId xmlns:a16="http://schemas.microsoft.com/office/drawing/2014/main" id="{D0EAAF1B-6B6E-4D37-8F57-E403C6371A00}"/>
              </a:ext>
            </a:extLst>
          </p:cNvPr>
          <p:cNvSpPr>
            <a:spLocks noGrp="1"/>
          </p:cNvSpPr>
          <p:nvPr>
            <p:ph type="title"/>
          </p:nvPr>
        </p:nvSpPr>
        <p:spPr>
          <a:xfrm>
            <a:off x="758952" y="758952"/>
            <a:ext cx="3831336" cy="2926080"/>
          </a:xfrm>
        </p:spPr>
        <p:txBody>
          <a:bodyPr/>
          <a:lstStyle/>
          <a:p>
            <a:r>
              <a:rPr lang="en-US"/>
              <a:t>Click to edit Master title style</a:t>
            </a:r>
            <a:endParaRPr lang="en-US" dirty="0"/>
          </a:p>
        </p:txBody>
      </p:sp>
    </p:spTree>
    <p:extLst>
      <p:ext uri="{BB962C8B-B14F-4D97-AF65-F5344CB8AC3E}">
        <p14:creationId xmlns:p14="http://schemas.microsoft.com/office/powerpoint/2010/main" val="2619828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6" title="Page Number Shape">
            <a:extLst>
              <a:ext uri="{FF2B5EF4-FFF2-40B4-BE49-F238E27FC236}">
                <a16:creationId xmlns:a16="http://schemas.microsoft.com/office/drawing/2014/main" id="{72411438-92A5-42B0-9C54-EA4FB32ACB5E}"/>
              </a:ext>
            </a:extLst>
          </p:cNvPr>
          <p:cNvSpPr/>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2" name="Title Placeholder 1">
            <a:extLst>
              <a:ext uri="{FF2B5EF4-FFF2-40B4-BE49-F238E27FC236}">
                <a16:creationId xmlns:a16="http://schemas.microsoft.com/office/drawing/2014/main" id="{0D56E4D8-47B6-4DEC-BD29-B3B6ED4CC739}"/>
              </a:ext>
            </a:extLst>
          </p:cNvPr>
          <p:cNvSpPr>
            <a:spLocks noGrp="1"/>
          </p:cNvSpPr>
          <p:nvPr>
            <p:ph type="title"/>
          </p:nvPr>
        </p:nvSpPr>
        <p:spPr>
          <a:xfrm>
            <a:off x="758952" y="758952"/>
            <a:ext cx="3831336" cy="475488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F0F5D4C-4873-4052-A294-99CCB9421C4A}"/>
              </a:ext>
            </a:extLst>
          </p:cNvPr>
          <p:cNvSpPr>
            <a:spLocks noGrp="1"/>
          </p:cNvSpPr>
          <p:nvPr>
            <p:ph type="body" idx="1"/>
          </p:nvPr>
        </p:nvSpPr>
        <p:spPr>
          <a:xfrm>
            <a:off x="5184648" y="758952"/>
            <a:ext cx="6245352" cy="47548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41D62B3-3490-46B4-A10E-33FCE4A1FBB5}"/>
              </a:ext>
            </a:extLst>
          </p:cNvPr>
          <p:cNvSpPr>
            <a:spLocks noGrp="1"/>
          </p:cNvSpPr>
          <p:nvPr>
            <p:ph type="dt" sz="half" idx="2"/>
          </p:nvPr>
        </p:nvSpPr>
        <p:spPr>
          <a:xfrm>
            <a:off x="7616952" y="6007608"/>
            <a:ext cx="3813048" cy="365125"/>
          </a:xfrm>
          <a:prstGeom prst="rect">
            <a:avLst/>
          </a:prstGeom>
        </p:spPr>
        <p:txBody>
          <a:bodyPr vert="horz" lIns="91440" tIns="45720" rIns="91440" bIns="45720" rtlCol="0" anchor="ctr"/>
          <a:lstStyle>
            <a:lvl1pPr algn="r">
              <a:defRPr sz="1000" spc="50" baseline="0">
                <a:solidFill>
                  <a:schemeClr val="tx1">
                    <a:lumMod val="85000"/>
                    <a:lumOff val="15000"/>
                  </a:schemeClr>
                </a:solidFill>
              </a:defRPr>
            </a:lvl1pPr>
          </a:lstStyle>
          <a:p>
            <a:pPr algn="r"/>
            <a:fld id="{53BEF823-48A5-43FC-BE03-E79964288B41}" type="datetimeFigureOut">
              <a:rPr lang="en-US" smtClean="0"/>
              <a:pPr algn="r"/>
              <a:t>10/15/23</a:t>
            </a:fld>
            <a:endParaRPr lang="en-US" dirty="0"/>
          </a:p>
        </p:txBody>
      </p:sp>
      <p:sp>
        <p:nvSpPr>
          <p:cNvPr id="5" name="Footer Placeholder 4">
            <a:extLst>
              <a:ext uri="{FF2B5EF4-FFF2-40B4-BE49-F238E27FC236}">
                <a16:creationId xmlns:a16="http://schemas.microsoft.com/office/drawing/2014/main" id="{97424CB1-7D5F-4F52-9F99-7068F5819E8C}"/>
              </a:ext>
            </a:extLst>
          </p:cNvPr>
          <p:cNvSpPr>
            <a:spLocks noGrp="1"/>
          </p:cNvSpPr>
          <p:nvPr>
            <p:ph type="ftr" sz="quarter" idx="3"/>
          </p:nvPr>
        </p:nvSpPr>
        <p:spPr>
          <a:xfrm>
            <a:off x="758952" y="6007608"/>
            <a:ext cx="3831336" cy="365125"/>
          </a:xfrm>
          <a:prstGeom prst="rect">
            <a:avLst/>
          </a:prstGeom>
        </p:spPr>
        <p:txBody>
          <a:bodyPr vert="horz" lIns="91440" tIns="45720" rIns="91440" bIns="45720" rtlCol="0" anchor="ctr"/>
          <a:lstStyle>
            <a:lvl1pPr algn="l">
              <a:defRPr sz="1000" spc="50" baseline="0">
                <a:solidFill>
                  <a:schemeClr val="tx1">
                    <a:lumMod val="85000"/>
                    <a:lumOff val="15000"/>
                  </a:schemeClr>
                </a:solidFill>
              </a:defRPr>
            </a:lvl1pPr>
          </a:lstStyle>
          <a:p>
            <a:pPr algn="l"/>
            <a:endParaRPr lang="en-US" dirty="0"/>
          </a:p>
        </p:txBody>
      </p:sp>
      <p:sp>
        <p:nvSpPr>
          <p:cNvPr id="6" name="Slide Number Placeholder 5">
            <a:extLst>
              <a:ext uri="{FF2B5EF4-FFF2-40B4-BE49-F238E27FC236}">
                <a16:creationId xmlns:a16="http://schemas.microsoft.com/office/drawing/2014/main" id="{1A1F9CC9-1431-4569-B2F1-D04814955381}"/>
              </a:ext>
            </a:extLst>
          </p:cNvPr>
          <p:cNvSpPr>
            <a:spLocks noGrp="1"/>
          </p:cNvSpPr>
          <p:nvPr>
            <p:ph type="sldNum" sz="quarter" idx="4"/>
          </p:nvPr>
        </p:nvSpPr>
        <p:spPr>
          <a:xfrm>
            <a:off x="11786616" y="6007608"/>
            <a:ext cx="411480" cy="365125"/>
          </a:xfrm>
          <a:prstGeom prst="rect">
            <a:avLst/>
          </a:prstGeom>
        </p:spPr>
        <p:txBody>
          <a:bodyPr vert="horz" lIns="45720" tIns="45720" rIns="45720" bIns="45720" rtlCol="0" anchor="ctr"/>
          <a:lstStyle>
            <a:lvl1pPr algn="r">
              <a:defRPr sz="900" b="1">
                <a:solidFill>
                  <a:schemeClr val="bg1"/>
                </a:solidFill>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943742210"/>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p:titleStyle>
    <p:bodyStyle>
      <a:lvl1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2000" kern="1200">
          <a:solidFill>
            <a:schemeClr val="tx1">
              <a:lumMod val="85000"/>
              <a:lumOff val="15000"/>
            </a:schemeClr>
          </a:solidFill>
          <a:latin typeface="+mn-lt"/>
          <a:ea typeface="+mn-ea"/>
          <a:cs typeface="+mn-cs"/>
        </a:defRPr>
      </a:lvl1pPr>
      <a:lvl2pPr marL="182880" indent="0" algn="l" defTabSz="914400" rtl="0" eaLnBrk="1" latinLnBrk="0" hangingPunct="1">
        <a:lnSpc>
          <a:spcPct val="110000"/>
        </a:lnSpc>
        <a:spcBef>
          <a:spcPts val="400"/>
        </a:spcBef>
        <a:spcAft>
          <a:spcPts val="400"/>
        </a:spcAft>
        <a:buClrTx/>
        <a:buFont typeface="Arial" panose="020B0604020202020204" pitchFamily="34" charset="0"/>
        <a:buNone/>
        <a:defRPr sz="1800" i="1" kern="1200">
          <a:solidFill>
            <a:schemeClr val="tx1">
              <a:lumMod val="85000"/>
              <a:lumOff val="15000"/>
            </a:schemeClr>
          </a:solidFill>
          <a:latin typeface="+mn-lt"/>
          <a:ea typeface="+mn-ea"/>
          <a:cs typeface="+mn-cs"/>
        </a:defRPr>
      </a:lvl2pPr>
      <a:lvl3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82880" indent="0" algn="l" defTabSz="914400" rtl="0" eaLnBrk="1" latinLnBrk="0" hangingPunct="1">
        <a:lnSpc>
          <a:spcPct val="110000"/>
        </a:lnSpc>
        <a:spcBef>
          <a:spcPts val="400"/>
        </a:spcBef>
        <a:spcAft>
          <a:spcPts val="400"/>
        </a:spcAft>
        <a:buClrTx/>
        <a:buFont typeface="Arial" panose="020B0604020202020204" pitchFamily="34" charset="0"/>
        <a:buNone/>
        <a:defRPr sz="1400" i="1" kern="1200">
          <a:solidFill>
            <a:schemeClr val="tx1">
              <a:lumMod val="85000"/>
              <a:lumOff val="15000"/>
            </a:schemeClr>
          </a:solidFill>
          <a:latin typeface="+mn-lt"/>
          <a:ea typeface="+mn-ea"/>
          <a:cs typeface="+mn-cs"/>
        </a:defRPr>
      </a:lvl4pPr>
      <a:lvl5pPr marL="182880" indent="-182880" algn="l" defTabSz="914400" rtl="0" eaLnBrk="1" latinLnBrk="0" hangingPunct="1">
        <a:lnSpc>
          <a:spcPct val="110000"/>
        </a:lnSpc>
        <a:spcBef>
          <a:spcPts val="400"/>
        </a:spcBef>
        <a:spcAft>
          <a:spcPts val="400"/>
        </a:spcAft>
        <a:buClrTx/>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Seamless Space Fly Through">
            <a:extLst>
              <a:ext uri="{FF2B5EF4-FFF2-40B4-BE49-F238E27FC236}">
                <a16:creationId xmlns:a16="http://schemas.microsoft.com/office/drawing/2014/main" id="{BB8D3C89-9B0C-7792-74D0-9A72ED03064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50828E5B-9EDE-4D1D-8C59-333EDC952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1840754"/>
            <a:ext cx="12188952" cy="501724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E32165-D307-B1E6-6E7D-1868C49A7700}"/>
              </a:ext>
            </a:extLst>
          </p:cNvPr>
          <p:cNvSpPr>
            <a:spLocks noGrp="1"/>
          </p:cNvSpPr>
          <p:nvPr>
            <p:ph type="ctrTitle"/>
          </p:nvPr>
        </p:nvSpPr>
        <p:spPr>
          <a:xfrm>
            <a:off x="1078992" y="3626328"/>
            <a:ext cx="8714346" cy="1334069"/>
          </a:xfrm>
        </p:spPr>
        <p:txBody>
          <a:bodyPr anchor="b">
            <a:normAutofit/>
          </a:bodyPr>
          <a:lstStyle/>
          <a:p>
            <a:pPr defTabSz="914400" rtl="1" eaLnBrk="1" latinLnBrk="0" hangingPunct="1">
              <a:spcBef>
                <a:spcPct val="0"/>
              </a:spcBef>
              <a:buNone/>
            </a:pPr>
            <a:r>
              <a:rPr lang="en-US" sz="5100" dirty="0">
                <a:solidFill>
                  <a:srgbClr val="FFFFFF"/>
                </a:solidFill>
                <a:latin typeface="Arabic Typesetting" panose="03020402040406030203" pitchFamily="66" charset="-78"/>
                <a:cs typeface="Arabic Typesetting" panose="03020402040406030203" pitchFamily="66" charset="-78"/>
              </a:rPr>
              <a:t>Saudi Arabia: A rising star in Astronomy</a:t>
            </a:r>
          </a:p>
        </p:txBody>
      </p:sp>
      <p:sp>
        <p:nvSpPr>
          <p:cNvPr id="3" name="Subtitle 2">
            <a:extLst>
              <a:ext uri="{FF2B5EF4-FFF2-40B4-BE49-F238E27FC236}">
                <a16:creationId xmlns:a16="http://schemas.microsoft.com/office/drawing/2014/main" id="{6049A6DE-9985-5AC4-D605-F3A1610C40C4}"/>
              </a:ext>
            </a:extLst>
          </p:cNvPr>
          <p:cNvSpPr>
            <a:spLocks noGrp="1"/>
          </p:cNvSpPr>
          <p:nvPr>
            <p:ph type="subTitle" idx="1"/>
          </p:nvPr>
        </p:nvSpPr>
        <p:spPr>
          <a:xfrm>
            <a:off x="1647089" y="5016206"/>
            <a:ext cx="9369702" cy="1334069"/>
          </a:xfrm>
        </p:spPr>
        <p:txBody>
          <a:bodyPr>
            <a:normAutofit fontScale="92500" lnSpcReduction="20000"/>
          </a:bodyPr>
          <a:lstStyle/>
          <a:p>
            <a:pPr marL="0" indent="0" defTabSz="914400" rtl="0" eaLnBrk="1" latinLnBrk="0" hangingPunct="1">
              <a:lnSpc>
                <a:spcPct val="110000"/>
              </a:lnSpc>
              <a:spcBef>
                <a:spcPts val="1000"/>
              </a:spcBef>
              <a:buFont typeface="Arial" panose="020B0604020202020204" pitchFamily="34" charset="0"/>
              <a:buNone/>
            </a:pPr>
            <a:r>
              <a:rPr lang="en-US" dirty="0">
                <a:solidFill>
                  <a:srgbClr val="FFFFFF"/>
                </a:solidFill>
                <a:latin typeface="Arabic Typesetting" panose="03020402040406030203" pitchFamily="66" charset="-78"/>
                <a:cs typeface="Arabic Typesetting" panose="03020402040406030203" pitchFamily="66" charset="-78"/>
              </a:rPr>
              <a:t>Done by: Malek Anas </a:t>
            </a:r>
            <a:r>
              <a:rPr lang="en-US" dirty="0" err="1">
                <a:solidFill>
                  <a:srgbClr val="FFFFFF"/>
                </a:solidFill>
                <a:latin typeface="Arabic Typesetting" panose="03020402040406030203" pitchFamily="66" charset="-78"/>
                <a:cs typeface="Arabic Typesetting" panose="03020402040406030203" pitchFamily="66" charset="-78"/>
              </a:rPr>
              <a:t>Alshanqiti</a:t>
            </a:r>
            <a:r>
              <a:rPr lang="en-US" dirty="0">
                <a:solidFill>
                  <a:srgbClr val="FFFFFF"/>
                </a:solidFill>
                <a:latin typeface="Arabic Typesetting" panose="03020402040406030203" pitchFamily="66" charset="-78"/>
                <a:cs typeface="Arabic Typesetting" panose="03020402040406030203" pitchFamily="66" charset="-78"/>
              </a:rPr>
              <a:t> </a:t>
            </a:r>
          </a:p>
          <a:p>
            <a:pPr marL="0" indent="0" defTabSz="914400" rtl="0" eaLnBrk="1" latinLnBrk="0" hangingPunct="1">
              <a:lnSpc>
                <a:spcPct val="110000"/>
              </a:lnSpc>
              <a:spcBef>
                <a:spcPts val="1000"/>
              </a:spcBef>
              <a:buFont typeface="Arial" panose="020B0604020202020204" pitchFamily="34" charset="0"/>
              <a:buNone/>
            </a:pPr>
            <a:r>
              <a:rPr lang="en-US" dirty="0">
                <a:solidFill>
                  <a:srgbClr val="FFFFFF"/>
                </a:solidFill>
                <a:latin typeface="Arabic Typesetting" panose="03020402040406030203" pitchFamily="66" charset="-78"/>
                <a:cs typeface="Arabic Typesetting" panose="03020402040406030203" pitchFamily="66" charset="-78"/>
              </a:rPr>
              <a:t>Ain </a:t>
            </a:r>
            <a:r>
              <a:rPr lang="en-US" dirty="0" err="1">
                <a:solidFill>
                  <a:srgbClr val="FFFFFF"/>
                </a:solidFill>
                <a:latin typeface="Arabic Typesetting" panose="03020402040406030203" pitchFamily="66" charset="-78"/>
                <a:cs typeface="Arabic Typesetting" panose="03020402040406030203" pitchFamily="66" charset="-78"/>
              </a:rPr>
              <a:t>Jalot</a:t>
            </a:r>
            <a:r>
              <a:rPr lang="en-US" dirty="0">
                <a:solidFill>
                  <a:srgbClr val="FFFFFF"/>
                </a:solidFill>
                <a:latin typeface="Arabic Typesetting" panose="03020402040406030203" pitchFamily="66" charset="-78"/>
                <a:cs typeface="Arabic Typesetting" panose="03020402040406030203" pitchFamily="66" charset="-78"/>
              </a:rPr>
              <a:t> High school </a:t>
            </a:r>
          </a:p>
          <a:p>
            <a:pPr marL="0" indent="0" defTabSz="914400" rtl="0" eaLnBrk="1" latinLnBrk="0" hangingPunct="1">
              <a:lnSpc>
                <a:spcPct val="110000"/>
              </a:lnSpc>
              <a:spcBef>
                <a:spcPts val="1000"/>
              </a:spcBef>
              <a:buFont typeface="Arial" panose="020B0604020202020204" pitchFamily="34" charset="0"/>
              <a:buNone/>
            </a:pPr>
            <a:r>
              <a:rPr lang="en-US" dirty="0">
                <a:solidFill>
                  <a:srgbClr val="FFFFFF"/>
                </a:solidFill>
                <a:latin typeface="Arabic Typesetting" panose="03020402040406030203" pitchFamily="66" charset="-78"/>
                <a:cs typeface="Arabic Typesetting" panose="03020402040406030203" pitchFamily="66" charset="-78"/>
              </a:rPr>
              <a:t>1st Grade in high school </a:t>
            </a:r>
            <a:r>
              <a:rPr lang="en-US" dirty="0" err="1">
                <a:solidFill>
                  <a:srgbClr val="FFFFFF"/>
                </a:solidFill>
                <a:latin typeface="Arabic Typesetting" panose="03020402040406030203" pitchFamily="66" charset="-78"/>
                <a:cs typeface="Arabic Typesetting" panose="03020402040406030203" pitchFamily="66" charset="-78"/>
              </a:rPr>
              <a:t>Msarat</a:t>
            </a:r>
            <a:endParaRPr lang="en-US" dirty="0">
              <a:solidFill>
                <a:srgbClr val="FFFFFF"/>
              </a:solidFill>
              <a:latin typeface="Arabic Typesetting" panose="03020402040406030203" pitchFamily="66" charset="-78"/>
              <a:cs typeface="Arabic Typesetting" panose="03020402040406030203" pitchFamily="66" charset="-78"/>
            </a:endParaRPr>
          </a:p>
        </p:txBody>
      </p:sp>
      <p:cxnSp>
        <p:nvCxnSpPr>
          <p:cNvPr id="13" name="Straight Connector 12">
            <a:extLst>
              <a:ext uri="{FF2B5EF4-FFF2-40B4-BE49-F238E27FC236}">
                <a16:creationId xmlns:a16="http://schemas.microsoft.com/office/drawing/2014/main" id="{C56E7048-86CF-445D-8846-414F144FD8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75209" y="5016207"/>
            <a:ext cx="8618129"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Tree>
    <p:extLst>
      <p:ext uri="{BB962C8B-B14F-4D97-AF65-F5344CB8AC3E}">
        <p14:creationId xmlns:p14="http://schemas.microsoft.com/office/powerpoint/2010/main" val="3469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72411438-92A5-42B0-9C54-EA4FB32AC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7880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useBgFill="1">
        <p:nvSpPr>
          <p:cNvPr id="12" name="Rectangle 11">
            <a:extLst>
              <a:ext uri="{FF2B5EF4-FFF2-40B4-BE49-F238E27FC236}">
                <a16:creationId xmlns:a16="http://schemas.microsoft.com/office/drawing/2014/main" id="{5FCC6E86-7C37-4FD2-AF0B-C9BDDBC2B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arry sky over a rocky mountain&#10;&#10;Description automatically generated">
            <a:extLst>
              <a:ext uri="{FF2B5EF4-FFF2-40B4-BE49-F238E27FC236}">
                <a16:creationId xmlns:a16="http://schemas.microsoft.com/office/drawing/2014/main" id="{557A33A7-9C41-93CD-0815-82FBF489F80E}"/>
              </a:ext>
            </a:extLst>
          </p:cNvPr>
          <p:cNvPicPr>
            <a:picLocks noChangeAspect="1"/>
          </p:cNvPicPr>
          <p:nvPr/>
        </p:nvPicPr>
        <p:blipFill rotWithShape="1">
          <a:blip r:embed="rId2"/>
          <a:srcRect b="15730"/>
          <a:stretch/>
        </p:blipFill>
        <p:spPr>
          <a:xfrm>
            <a:off x="1" y="1"/>
            <a:ext cx="12191998" cy="6857999"/>
          </a:xfrm>
          <a:prstGeom prst="rect">
            <a:avLst/>
          </a:prstGeom>
        </p:spPr>
      </p:pic>
      <p:sp>
        <p:nvSpPr>
          <p:cNvPr id="14" name="Rectangle 13">
            <a:extLst>
              <a:ext uri="{FF2B5EF4-FFF2-40B4-BE49-F238E27FC236}">
                <a16:creationId xmlns:a16="http://schemas.microsoft.com/office/drawing/2014/main" id="{ED89566B-2106-45B5-A929-69C7B9554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0"/>
            <a:ext cx="12191999" cy="6858000"/>
          </a:xfrm>
          <a:prstGeom prst="rect">
            <a:avLst/>
          </a:prstGeom>
          <a:gradFill flip="none" rotWithShape="1">
            <a:gsLst>
              <a:gs pos="100000">
                <a:srgbClr val="000000">
                  <a:alpha val="0"/>
                </a:srgbClr>
              </a:gs>
              <a:gs pos="30000">
                <a:srgbClr val="000000">
                  <a:alpha val="70000"/>
                </a:srgb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7475FE6E-6FF0-42EB-B0A8-117D063568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854" y="1143293"/>
            <a:ext cx="0" cy="5714707"/>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Freeform 6">
            <a:extLst>
              <a:ext uri="{FF2B5EF4-FFF2-40B4-BE49-F238E27FC236}">
                <a16:creationId xmlns:a16="http://schemas.microsoft.com/office/drawing/2014/main" id="{73EE46CA-12A6-4A17-947D-6393F7BB53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77913" y="114329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6" name="Rectangle 5">
            <a:extLst>
              <a:ext uri="{FF2B5EF4-FFF2-40B4-BE49-F238E27FC236}">
                <a16:creationId xmlns:a16="http://schemas.microsoft.com/office/drawing/2014/main" id="{4468D1B6-FFD1-801C-232A-0073E495D713}"/>
              </a:ext>
            </a:extLst>
          </p:cNvPr>
          <p:cNvSpPr/>
          <p:nvPr/>
        </p:nvSpPr>
        <p:spPr>
          <a:xfrm>
            <a:off x="6099" y="1462782"/>
            <a:ext cx="10693671" cy="4475309"/>
          </a:xfrm>
          <a:prstGeom prst="rect">
            <a:avLst/>
          </a:prstGeom>
          <a:solidFill>
            <a:srgbClr val="FFFFFF">
              <a:alpha val="60784"/>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itle 1">
            <a:extLst>
              <a:ext uri="{FF2B5EF4-FFF2-40B4-BE49-F238E27FC236}">
                <a16:creationId xmlns:a16="http://schemas.microsoft.com/office/drawing/2014/main" id="{8589F035-F59D-1144-8A92-C4C4D7D1631F}"/>
              </a:ext>
            </a:extLst>
          </p:cNvPr>
          <p:cNvSpPr>
            <a:spLocks noGrp="1"/>
          </p:cNvSpPr>
          <p:nvPr>
            <p:ph type="title"/>
          </p:nvPr>
        </p:nvSpPr>
        <p:spPr>
          <a:xfrm>
            <a:off x="752854" y="487278"/>
            <a:ext cx="4832732" cy="1475165"/>
          </a:xfrm>
        </p:spPr>
        <p:txBody>
          <a:bodyPr anchor="ctr">
            <a:normAutofit/>
          </a:bodyPr>
          <a:lstStyle/>
          <a:p>
            <a:r>
              <a:rPr lang="en-US" sz="6600" i="0" dirty="0">
                <a:solidFill>
                  <a:schemeClr val="bg1"/>
                </a:solidFill>
              </a:rPr>
              <a:t>Introduction</a:t>
            </a:r>
          </a:p>
        </p:txBody>
      </p:sp>
      <p:sp>
        <p:nvSpPr>
          <p:cNvPr id="8" name="Content Placeholder 2">
            <a:extLst>
              <a:ext uri="{FF2B5EF4-FFF2-40B4-BE49-F238E27FC236}">
                <a16:creationId xmlns:a16="http://schemas.microsoft.com/office/drawing/2014/main" id="{A710B308-78F1-8BDA-842A-7D15870D9BA6}"/>
              </a:ext>
            </a:extLst>
          </p:cNvPr>
          <p:cNvSpPr>
            <a:spLocks noGrp="1"/>
          </p:cNvSpPr>
          <p:nvPr>
            <p:ph idx="1"/>
          </p:nvPr>
        </p:nvSpPr>
        <p:spPr>
          <a:xfrm>
            <a:off x="851044" y="1664984"/>
            <a:ext cx="9469083" cy="4070903"/>
          </a:xfrm>
        </p:spPr>
        <p:txBody>
          <a:bodyPr>
            <a:normAutofit/>
          </a:bodyPr>
          <a:lstStyle/>
          <a:p>
            <a:pPr marL="0" indent="0">
              <a:lnSpc>
                <a:spcPct val="100000"/>
              </a:lnSpc>
              <a:buNone/>
            </a:pPr>
            <a:r>
              <a:rPr lang="en-US" sz="2400" dirty="0">
                <a:latin typeface="Arabic Typesetting" panose="03020402040406030203" pitchFamily="66" charset="-78"/>
                <a:cs typeface="Arabic Typesetting" panose="03020402040406030203" pitchFamily="66" charset="-78"/>
              </a:rPr>
              <a:t>Imagine a time when people looked up at the stars and wondered what was beyond. This curiosity led to the development of astronomy, </a:t>
            </a:r>
          </a:p>
          <a:p>
            <a:pPr marL="0" indent="0">
              <a:lnSpc>
                <a:spcPct val="100000"/>
              </a:lnSpc>
              <a:buNone/>
            </a:pPr>
            <a:r>
              <a:rPr lang="en-US" sz="2400" b="1" dirty="0">
                <a:solidFill>
                  <a:schemeClr val="accent1">
                    <a:lumMod val="75000"/>
                  </a:schemeClr>
                </a:solidFill>
                <a:latin typeface="Arabic Typesetting" panose="03020402040406030203" pitchFamily="66" charset="-78"/>
                <a:cs typeface="Arabic Typesetting" panose="03020402040406030203" pitchFamily="66" charset="-78"/>
              </a:rPr>
              <a:t>one of the oldest sciences in the world.</a:t>
            </a:r>
          </a:p>
          <a:p>
            <a:pPr marL="0" indent="0">
              <a:lnSpc>
                <a:spcPct val="100000"/>
              </a:lnSpc>
              <a:buNone/>
            </a:pPr>
            <a:r>
              <a:rPr lang="en-US" sz="2400" dirty="0">
                <a:latin typeface="Arabic Typesetting" panose="03020402040406030203" pitchFamily="66" charset="-78"/>
                <a:cs typeface="Arabic Typesetting" panose="03020402040406030203" pitchFamily="66" charset="-78"/>
              </a:rPr>
              <a:t>Saudi Arabia has a rich history of astronomy, dating back to ancient times. The country's location in the Arabian Peninsula, with its clear skies and dark nights, has made it a prime spot for stargazing for centuries.</a:t>
            </a:r>
          </a:p>
          <a:p>
            <a:pPr marL="0" indent="0">
              <a:lnSpc>
                <a:spcPct val="100000"/>
              </a:lnSpc>
              <a:buNone/>
            </a:pPr>
            <a:r>
              <a:rPr lang="en-US" sz="2400" dirty="0">
                <a:latin typeface="Arabic Typesetting" panose="03020402040406030203" pitchFamily="66" charset="-78"/>
                <a:cs typeface="Arabic Typesetting" panose="03020402040406030203" pitchFamily="66" charset="-78"/>
              </a:rPr>
              <a:t>In recent years, Saudi Arabia has made significant investments in astronomy research and infrastructure. The country is now home to some of the world's most advanced astronomical observatories, including </a:t>
            </a:r>
            <a:r>
              <a:rPr lang="en-US" sz="2400" b="1" dirty="0">
                <a:latin typeface="Arabic Typesetting" panose="03020402040406030203" pitchFamily="66" charset="-78"/>
                <a:cs typeface="Arabic Typesetting" panose="03020402040406030203" pitchFamily="66" charset="-78"/>
              </a:rPr>
              <a:t>the </a:t>
            </a:r>
            <a:r>
              <a:rPr lang="en-US" sz="2400" b="1" dirty="0">
                <a:solidFill>
                  <a:schemeClr val="accent6">
                    <a:lumMod val="75000"/>
                  </a:schemeClr>
                </a:solidFill>
                <a:latin typeface="Arabic Typesetting" panose="03020402040406030203" pitchFamily="66" charset="-78"/>
                <a:cs typeface="Arabic Typesetting" panose="03020402040406030203" pitchFamily="66" charset="-78"/>
              </a:rPr>
              <a:t>King </a:t>
            </a:r>
            <a:r>
              <a:rPr lang="en-US" sz="2400" b="1" dirty="0" err="1">
                <a:solidFill>
                  <a:schemeClr val="accent6">
                    <a:lumMod val="75000"/>
                  </a:schemeClr>
                </a:solidFill>
                <a:latin typeface="Arabic Typesetting" panose="03020402040406030203" pitchFamily="66" charset="-78"/>
                <a:cs typeface="Arabic Typesetting" panose="03020402040406030203" pitchFamily="66" charset="-78"/>
              </a:rPr>
              <a:t>Abdulaziz</a:t>
            </a:r>
            <a:r>
              <a:rPr lang="en-US" sz="2400" b="1" dirty="0">
                <a:solidFill>
                  <a:schemeClr val="accent6">
                    <a:lumMod val="75000"/>
                  </a:schemeClr>
                </a:solidFill>
                <a:latin typeface="Arabic Typesetting" panose="03020402040406030203" pitchFamily="66" charset="-78"/>
                <a:cs typeface="Arabic Typesetting" panose="03020402040406030203" pitchFamily="66" charset="-78"/>
              </a:rPr>
              <a:t> City for Science and Technology (KACST) Observatory</a:t>
            </a:r>
            <a:endParaRPr lang="en-US" sz="2400" dirty="0">
              <a:solidFill>
                <a:schemeClr val="accent6">
                  <a:lumMod val="75000"/>
                </a:schemeClr>
              </a:solidFill>
              <a:latin typeface="Arabic Typesetting" panose="03020402040406030203" pitchFamily="66" charset="-78"/>
              <a:cs typeface="Arabic Typesetting" panose="03020402040406030203" pitchFamily="66" charset="-78"/>
            </a:endParaRPr>
          </a:p>
        </p:txBody>
      </p:sp>
      <p:cxnSp>
        <p:nvCxnSpPr>
          <p:cNvPr id="11" name="Straight Connector 10">
            <a:extLst>
              <a:ext uri="{FF2B5EF4-FFF2-40B4-BE49-F238E27FC236}">
                <a16:creationId xmlns:a16="http://schemas.microsoft.com/office/drawing/2014/main" id="{0494F3A6-1EB3-A4B2-E42A-06C73E5915F4}"/>
              </a:ext>
            </a:extLst>
          </p:cNvPr>
          <p:cNvCxnSpPr/>
          <p:nvPr/>
        </p:nvCxnSpPr>
        <p:spPr>
          <a:xfrm>
            <a:off x="5144877" y="1462782"/>
            <a:ext cx="55548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753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36B45-4CF6-E44B-E6C4-47506C62BA9B}"/>
              </a:ext>
            </a:extLst>
          </p:cNvPr>
          <p:cNvSpPr>
            <a:spLocks noGrp="1"/>
          </p:cNvSpPr>
          <p:nvPr>
            <p:ph type="title"/>
          </p:nvPr>
        </p:nvSpPr>
        <p:spPr>
          <a:xfrm>
            <a:off x="963445" y="345396"/>
            <a:ext cx="8300965" cy="723691"/>
          </a:xfrm>
        </p:spPr>
        <p:txBody>
          <a:bodyPr>
            <a:normAutofit fontScale="90000"/>
          </a:bodyPr>
          <a:lstStyle/>
          <a:p>
            <a:r>
              <a:rPr lang="en-US" sz="4400" i="0" dirty="0"/>
              <a:t>History of astronomy in Saudi Arabia</a:t>
            </a:r>
          </a:p>
        </p:txBody>
      </p:sp>
      <p:sp>
        <p:nvSpPr>
          <p:cNvPr id="3" name="Content Placeholder 2">
            <a:extLst>
              <a:ext uri="{FF2B5EF4-FFF2-40B4-BE49-F238E27FC236}">
                <a16:creationId xmlns:a16="http://schemas.microsoft.com/office/drawing/2014/main" id="{BED47EC3-E0F3-1BBE-0695-8B5F4A828C79}"/>
              </a:ext>
            </a:extLst>
          </p:cNvPr>
          <p:cNvSpPr>
            <a:spLocks noGrp="1"/>
          </p:cNvSpPr>
          <p:nvPr>
            <p:ph idx="1"/>
          </p:nvPr>
        </p:nvSpPr>
        <p:spPr>
          <a:xfrm>
            <a:off x="4161356" y="1789407"/>
            <a:ext cx="6692462" cy="2860750"/>
          </a:xfrm>
        </p:spPr>
        <p:txBody>
          <a:bodyPr>
            <a:normAutofit/>
          </a:bodyPr>
          <a:lstStyle/>
          <a:p>
            <a:pPr marL="0" indent="0">
              <a:buNone/>
            </a:pPr>
            <a:r>
              <a:rPr lang="en-US" sz="2800" b="1" dirty="0">
                <a:solidFill>
                  <a:schemeClr val="accent1">
                    <a:lumMod val="75000"/>
                  </a:schemeClr>
                </a:solidFill>
                <a:latin typeface="Arabic Typesetting" panose="03020402040406030203" pitchFamily="66" charset="-78"/>
                <a:cs typeface="Arabic Typesetting" panose="03020402040406030203" pitchFamily="66" charset="-78"/>
              </a:rPr>
              <a:t>The story of astronomy in Saudi Arabia is a long and fascinating one.</a:t>
            </a:r>
          </a:p>
          <a:p>
            <a:pPr marL="0" indent="0">
              <a:buNone/>
            </a:pPr>
            <a:r>
              <a:rPr lang="en-US" sz="2400" dirty="0">
                <a:latin typeface="Arabic Typesetting" panose="03020402040406030203" pitchFamily="66" charset="-78"/>
                <a:cs typeface="Arabic Typesetting" panose="03020402040406030203" pitchFamily="66" charset="-78"/>
              </a:rPr>
              <a:t>During the Islamic Golden Age (7th-13th centuries), </a:t>
            </a:r>
            <a:r>
              <a:rPr lang="en-GB" dirty="0">
                <a:latin typeface="Arabic Typesetting" panose="03020402040406030203" pitchFamily="66" charset="-78"/>
                <a:cs typeface="Arabic Typesetting" panose="03020402040406030203" pitchFamily="66" charset="-78"/>
              </a:rPr>
              <a:t>The Arabian Peninsula</a:t>
            </a:r>
            <a:r>
              <a:rPr lang="ar-SA" dirty="0">
                <a:latin typeface="Arabic Typesetting" panose="03020402040406030203" pitchFamily="66" charset="-78"/>
                <a:cs typeface="Arabic Typesetting" panose="03020402040406030203" pitchFamily="66" charset="-78"/>
              </a:rPr>
              <a:t> </a:t>
            </a:r>
            <a:r>
              <a:rPr lang="en-US" sz="2400" dirty="0">
                <a:latin typeface="Arabic Typesetting" panose="03020402040406030203" pitchFamily="66" charset="-78"/>
                <a:cs typeface="Arabic Typesetting" panose="03020402040406030203" pitchFamily="66" charset="-78"/>
              </a:rPr>
              <a:t>was home to some of the world's leading astronomers. These astronomers made significant contributions to our understanding of the universe, including developing new instruments and observing techniques.</a:t>
            </a:r>
          </a:p>
          <a:p>
            <a:pPr marL="0" indent="0">
              <a:buNone/>
            </a:pPr>
            <a:endParaRPr lang="en-US" sz="2400" dirty="0">
              <a:latin typeface="Arabic Typesetting" panose="03020402040406030203" pitchFamily="66" charset="-78"/>
              <a:cs typeface="Arabic Typesetting" panose="03020402040406030203" pitchFamily="66" charset="-78"/>
            </a:endParaRPr>
          </a:p>
        </p:txBody>
      </p:sp>
      <p:pic>
        <p:nvPicPr>
          <p:cNvPr id="8" name="Picture 7" descr="A close-up of a compass&#10;&#10;Description automatically generated">
            <a:extLst>
              <a:ext uri="{FF2B5EF4-FFF2-40B4-BE49-F238E27FC236}">
                <a16:creationId xmlns:a16="http://schemas.microsoft.com/office/drawing/2014/main" id="{86A825B8-B8DD-B446-CA9E-8084D280AF33}"/>
              </a:ext>
            </a:extLst>
          </p:cNvPr>
          <p:cNvPicPr>
            <a:picLocks noChangeAspect="1"/>
          </p:cNvPicPr>
          <p:nvPr/>
        </p:nvPicPr>
        <p:blipFill>
          <a:blip r:embed="rId2"/>
          <a:stretch>
            <a:fillRect/>
          </a:stretch>
        </p:blipFill>
        <p:spPr>
          <a:xfrm>
            <a:off x="526048" y="1500093"/>
            <a:ext cx="3440024" cy="3848527"/>
          </a:xfrm>
          <a:prstGeom prst="rect">
            <a:avLst/>
          </a:prstGeom>
        </p:spPr>
      </p:pic>
      <p:sp>
        <p:nvSpPr>
          <p:cNvPr id="10" name="TextBox 9">
            <a:extLst>
              <a:ext uri="{FF2B5EF4-FFF2-40B4-BE49-F238E27FC236}">
                <a16:creationId xmlns:a16="http://schemas.microsoft.com/office/drawing/2014/main" id="{FB69327B-B6FB-7E8A-2D7D-CCEF2F52B6E7}"/>
              </a:ext>
            </a:extLst>
          </p:cNvPr>
          <p:cNvSpPr txBox="1"/>
          <p:nvPr/>
        </p:nvSpPr>
        <p:spPr>
          <a:xfrm>
            <a:off x="610905" y="5370477"/>
            <a:ext cx="8114454" cy="1200329"/>
          </a:xfrm>
          <a:prstGeom prst="rect">
            <a:avLst/>
          </a:prstGeom>
          <a:noFill/>
        </p:spPr>
        <p:txBody>
          <a:bodyPr wrap="square">
            <a:spAutoFit/>
          </a:bodyPr>
          <a:lstStyle/>
          <a:p>
            <a:pPr marL="0" indent="0">
              <a:buNone/>
            </a:pPr>
            <a:r>
              <a:rPr lang="en-US" sz="2400" dirty="0">
                <a:solidFill>
                  <a:schemeClr val="accent6">
                    <a:lumMod val="75000"/>
                  </a:schemeClr>
                </a:solidFill>
                <a:latin typeface="Arabic Typesetting" panose="03020402040406030203" pitchFamily="66" charset="-78"/>
                <a:cs typeface="Arabic Typesetting" panose="03020402040406030203" pitchFamily="66" charset="-78"/>
              </a:rPr>
              <a:t>The earliest known astronomical observations in the Arabian Kingdom date back to the 4th millennium BC. These early astronomers were able to track the movements of the planets and stars, and they developed calendars based on their observations.</a:t>
            </a:r>
          </a:p>
        </p:txBody>
      </p:sp>
      <p:sp>
        <p:nvSpPr>
          <p:cNvPr id="12" name="TextBox 11">
            <a:extLst>
              <a:ext uri="{FF2B5EF4-FFF2-40B4-BE49-F238E27FC236}">
                <a16:creationId xmlns:a16="http://schemas.microsoft.com/office/drawing/2014/main" id="{31DDB737-8EE3-CB94-B1C3-84CA704D6988}"/>
              </a:ext>
            </a:extLst>
          </p:cNvPr>
          <p:cNvSpPr txBox="1"/>
          <p:nvPr/>
        </p:nvSpPr>
        <p:spPr>
          <a:xfrm>
            <a:off x="143219" y="1216992"/>
            <a:ext cx="2239186" cy="584775"/>
          </a:xfrm>
          <a:prstGeom prst="rect">
            <a:avLst/>
          </a:prstGeom>
          <a:noFill/>
        </p:spPr>
        <p:txBody>
          <a:bodyPr wrap="square">
            <a:spAutoFit/>
          </a:bodyPr>
          <a:lstStyle/>
          <a:p>
            <a:pPr algn="l"/>
            <a:r>
              <a:rPr lang="en-GB" sz="3200" b="1" i="0" u="none" strike="noStrike" dirty="0">
                <a:solidFill>
                  <a:schemeClr val="accent6">
                    <a:lumMod val="75000"/>
                  </a:schemeClr>
                </a:solidFill>
                <a:effectLst/>
                <a:latin typeface="Arabic Typesetting" panose="03020402040406030203" pitchFamily="66" charset="-78"/>
                <a:cs typeface="Arabic Typesetting" panose="03020402040406030203" pitchFamily="66" charset="-78"/>
              </a:rPr>
              <a:t>The Astrolabe </a:t>
            </a:r>
          </a:p>
        </p:txBody>
      </p:sp>
      <p:cxnSp>
        <p:nvCxnSpPr>
          <p:cNvPr id="16" name="Straight Connector 15">
            <a:extLst>
              <a:ext uri="{FF2B5EF4-FFF2-40B4-BE49-F238E27FC236}">
                <a16:creationId xmlns:a16="http://schemas.microsoft.com/office/drawing/2014/main" id="{1B1C1B07-58DD-C68A-326B-9180CF8D2D68}"/>
              </a:ext>
            </a:extLst>
          </p:cNvPr>
          <p:cNvCxnSpPr/>
          <p:nvPr/>
        </p:nvCxnSpPr>
        <p:spPr>
          <a:xfrm>
            <a:off x="1972019" y="1500093"/>
            <a:ext cx="1994053" cy="928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8159EA-D3C7-E530-9347-623F269C1F90}"/>
              </a:ext>
            </a:extLst>
          </p:cNvPr>
          <p:cNvCxnSpPr>
            <a:cxnSpLocks/>
          </p:cNvCxnSpPr>
          <p:nvPr/>
        </p:nvCxnSpPr>
        <p:spPr>
          <a:xfrm>
            <a:off x="526048" y="1636581"/>
            <a:ext cx="0" cy="3705414"/>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014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black shirt and glasses&#10;&#10;Description automatically generated">
            <a:extLst>
              <a:ext uri="{FF2B5EF4-FFF2-40B4-BE49-F238E27FC236}">
                <a16:creationId xmlns:a16="http://schemas.microsoft.com/office/drawing/2014/main" id="{F17ABC72-A515-4C26-667D-591FE62AA7E1}"/>
              </a:ext>
            </a:extLst>
          </p:cNvPr>
          <p:cNvPicPr>
            <a:picLocks noChangeAspect="1"/>
          </p:cNvPicPr>
          <p:nvPr/>
        </p:nvPicPr>
        <p:blipFill>
          <a:blip r:embed="rId2"/>
          <a:stretch>
            <a:fillRect/>
          </a:stretch>
        </p:blipFill>
        <p:spPr>
          <a:xfrm>
            <a:off x="0" y="1425813"/>
            <a:ext cx="5679315" cy="4188495"/>
          </a:xfrm>
          <a:prstGeom prst="rect">
            <a:avLst/>
          </a:prstGeom>
        </p:spPr>
      </p:pic>
      <p:sp>
        <p:nvSpPr>
          <p:cNvPr id="5" name="Title 1">
            <a:extLst>
              <a:ext uri="{FF2B5EF4-FFF2-40B4-BE49-F238E27FC236}">
                <a16:creationId xmlns:a16="http://schemas.microsoft.com/office/drawing/2014/main" id="{B0449165-6FEA-938A-1F89-5917B2295768}"/>
              </a:ext>
            </a:extLst>
          </p:cNvPr>
          <p:cNvSpPr txBox="1">
            <a:spLocks/>
          </p:cNvSpPr>
          <p:nvPr/>
        </p:nvSpPr>
        <p:spPr>
          <a:xfrm>
            <a:off x="4142276" y="1324886"/>
            <a:ext cx="5547293" cy="875365"/>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pPr marL="0" defTabSz="914400" rtl="1" eaLnBrk="1" latinLnBrk="0" hangingPunct="1">
              <a:lnSpc>
                <a:spcPct val="90000"/>
              </a:lnSpc>
              <a:spcBef>
                <a:spcPct val="0"/>
              </a:spcBef>
              <a:buNone/>
            </a:pPr>
            <a:r>
              <a:rPr lang="en-US" sz="4400" b="1" i="0" dirty="0">
                <a:solidFill>
                  <a:schemeClr val="accent6">
                    <a:lumMod val="75000"/>
                  </a:schemeClr>
                </a:solidFill>
              </a:rPr>
              <a:t>Hassan </a:t>
            </a:r>
            <a:r>
              <a:rPr lang="en-US" sz="4400" b="1" i="0" dirty="0" err="1">
                <a:solidFill>
                  <a:schemeClr val="accent6">
                    <a:lumMod val="75000"/>
                  </a:schemeClr>
                </a:solidFill>
              </a:rPr>
              <a:t>BaSorra</a:t>
            </a:r>
            <a:endParaRPr lang="en-US" sz="4400" b="1" i="0" dirty="0">
              <a:solidFill>
                <a:schemeClr val="accent6">
                  <a:lumMod val="75000"/>
                </a:schemeClr>
              </a:solidFill>
            </a:endParaRPr>
          </a:p>
        </p:txBody>
      </p:sp>
      <p:sp>
        <p:nvSpPr>
          <p:cNvPr id="7" name="TextBox 6">
            <a:extLst>
              <a:ext uri="{FF2B5EF4-FFF2-40B4-BE49-F238E27FC236}">
                <a16:creationId xmlns:a16="http://schemas.microsoft.com/office/drawing/2014/main" id="{1154109C-9694-9D7E-70F2-4816B01E3219}"/>
              </a:ext>
            </a:extLst>
          </p:cNvPr>
          <p:cNvSpPr txBox="1"/>
          <p:nvPr/>
        </p:nvSpPr>
        <p:spPr>
          <a:xfrm>
            <a:off x="5679315" y="2786983"/>
            <a:ext cx="6240936" cy="2862322"/>
          </a:xfrm>
          <a:prstGeom prst="rect">
            <a:avLst/>
          </a:prstGeom>
          <a:noFill/>
        </p:spPr>
        <p:txBody>
          <a:bodyPr wrap="square">
            <a:spAutoFit/>
          </a:bodyPr>
          <a:lstStyle/>
          <a:p>
            <a:r>
              <a:rPr lang="en-US" sz="2000" dirty="0">
                <a:latin typeface="Arabic Typesetting" panose="03020402040406030203" pitchFamily="66" charset="-78"/>
                <a:cs typeface="Arabic Typesetting" panose="03020402040406030203" pitchFamily="66" charset="-78"/>
              </a:rPr>
              <a:t>He spent three decades at King </a:t>
            </a:r>
            <a:r>
              <a:rPr lang="en-US" sz="2000" dirty="0" err="1">
                <a:latin typeface="Arabic Typesetting" panose="03020402040406030203" pitchFamily="66" charset="-78"/>
                <a:cs typeface="Arabic Typesetting" panose="03020402040406030203" pitchFamily="66" charset="-78"/>
              </a:rPr>
              <a:t>Abdulaziz</a:t>
            </a:r>
            <a:r>
              <a:rPr lang="en-US" sz="2000" dirty="0">
                <a:latin typeface="Arabic Typesetting" panose="03020402040406030203" pitchFamily="66" charset="-78"/>
                <a:cs typeface="Arabic Typesetting" panose="03020402040406030203" pitchFamily="66" charset="-78"/>
              </a:rPr>
              <a:t> University in Jeddah, during which he witnessed the stages of establishing the Department of Astronomical Sciences. In 1427 AH/2007 AD, </a:t>
            </a:r>
            <a:r>
              <a:rPr lang="en-US" sz="2000" b="1" dirty="0">
                <a:solidFill>
                  <a:schemeClr val="accent1">
                    <a:lumMod val="75000"/>
                  </a:schemeClr>
                </a:solidFill>
                <a:latin typeface="Arabic Typesetting" panose="03020402040406030203" pitchFamily="66" charset="-78"/>
                <a:cs typeface="Arabic Typesetting" panose="03020402040406030203" pitchFamily="66" charset="-78"/>
              </a:rPr>
              <a:t>Dr. Hassan Basra became head of the Department of Astronomical Sciences, </a:t>
            </a:r>
            <a:r>
              <a:rPr lang="en-US" sz="2000" dirty="0">
                <a:latin typeface="Arabic Typesetting" panose="03020402040406030203" pitchFamily="66" charset="-78"/>
                <a:cs typeface="Arabic Typesetting" panose="03020402040406030203" pitchFamily="66" charset="-78"/>
              </a:rPr>
              <a:t>and during his presidency, the first batches of the women’s and men’s departments graduated with master’s degrees in astronomy. </a:t>
            </a:r>
            <a:r>
              <a:rPr lang="en-US" sz="2000" b="1" dirty="0">
                <a:solidFill>
                  <a:schemeClr val="accent1">
                    <a:lumMod val="75000"/>
                  </a:schemeClr>
                </a:solidFill>
                <a:latin typeface="Arabic Typesetting" panose="03020402040406030203" pitchFamily="66" charset="-78"/>
                <a:cs typeface="Arabic Typesetting" panose="03020402040406030203" pitchFamily="66" charset="-78"/>
              </a:rPr>
              <a:t>During his presidency, the Astronomical Sciences Department Club was established</a:t>
            </a:r>
            <a:r>
              <a:rPr lang="en-US" sz="2000" dirty="0">
                <a:latin typeface="Arabic Typesetting" panose="03020402040406030203" pitchFamily="66" charset="-78"/>
                <a:cs typeface="Arabic Typesetting" panose="03020402040406030203" pitchFamily="66" charset="-78"/>
              </a:rPr>
              <a:t>. He was the first to open the department's doors to students of public and private schools in Jeddah, Mecca, and Taif at various stages to visit the planetarium and the astronomical observatory to introduce the younger generations to astronomy. Thus, </a:t>
            </a:r>
            <a:endParaRPr lang="en-US" sz="2000" b="1" dirty="0">
              <a:solidFill>
                <a:schemeClr val="accent6">
                  <a:lumMod val="75000"/>
                </a:schemeClr>
              </a:solidFill>
              <a:latin typeface="Arabic Typesetting" panose="03020402040406030203" pitchFamily="66" charset="-78"/>
              <a:cs typeface="Arabic Typesetting" panose="03020402040406030203" pitchFamily="66" charset="-78"/>
            </a:endParaRPr>
          </a:p>
        </p:txBody>
      </p:sp>
      <p:sp>
        <p:nvSpPr>
          <p:cNvPr id="9" name="TextBox 8">
            <a:extLst>
              <a:ext uri="{FF2B5EF4-FFF2-40B4-BE49-F238E27FC236}">
                <a16:creationId xmlns:a16="http://schemas.microsoft.com/office/drawing/2014/main" id="{20E0F7E8-565F-FA27-6CB7-CC3A12A7DA3A}"/>
              </a:ext>
            </a:extLst>
          </p:cNvPr>
          <p:cNvSpPr txBox="1"/>
          <p:nvPr/>
        </p:nvSpPr>
        <p:spPr>
          <a:xfrm>
            <a:off x="4142276" y="1762569"/>
            <a:ext cx="7777975" cy="1077218"/>
          </a:xfrm>
          <a:prstGeom prst="rect">
            <a:avLst/>
          </a:prstGeom>
          <a:noFill/>
        </p:spPr>
        <p:txBody>
          <a:bodyPr wrap="square">
            <a:spAutoFit/>
          </a:bodyPr>
          <a:lstStyle/>
          <a:p>
            <a:r>
              <a:rPr lang="en-US" sz="3200" b="1" dirty="0">
                <a:solidFill>
                  <a:schemeClr val="accent6">
                    <a:lumMod val="75000"/>
                  </a:schemeClr>
                </a:solidFill>
                <a:latin typeface="Arabic Typesetting" panose="03020402040406030203" pitchFamily="66" charset="-78"/>
                <a:cs typeface="Arabic Typesetting" panose="03020402040406030203" pitchFamily="66" charset="-78"/>
              </a:rPr>
              <a:t>he was one of the founders of the societal astronomical scientific movement in the Kingdom of Saudi Arabia.</a:t>
            </a:r>
            <a:endParaRPr lang="en-US" sz="3200" dirty="0"/>
          </a:p>
        </p:txBody>
      </p:sp>
      <p:cxnSp>
        <p:nvCxnSpPr>
          <p:cNvPr id="11" name="Straight Connector 10">
            <a:extLst>
              <a:ext uri="{FF2B5EF4-FFF2-40B4-BE49-F238E27FC236}">
                <a16:creationId xmlns:a16="http://schemas.microsoft.com/office/drawing/2014/main" id="{56B4114F-D9B4-B9E0-52F6-FD92C018455B}"/>
              </a:ext>
            </a:extLst>
          </p:cNvPr>
          <p:cNvCxnSpPr/>
          <p:nvPr/>
        </p:nvCxnSpPr>
        <p:spPr>
          <a:xfrm flipH="1">
            <a:off x="0" y="1435421"/>
            <a:ext cx="4142276"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3601FF-3406-AC5F-C64C-AA324035D1FD}"/>
              </a:ext>
            </a:extLst>
          </p:cNvPr>
          <p:cNvCxnSpPr>
            <a:cxnSpLocks/>
          </p:cNvCxnSpPr>
          <p:nvPr/>
        </p:nvCxnSpPr>
        <p:spPr>
          <a:xfrm>
            <a:off x="5679315" y="2786983"/>
            <a:ext cx="0" cy="2827325"/>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243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5176844-69C3-4F79-BE38-EA5BDDF4F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1B1438-453C-4BD5-0BA3-C02D0CE32E7F}"/>
              </a:ext>
            </a:extLst>
          </p:cNvPr>
          <p:cNvSpPr>
            <a:spLocks noGrp="1"/>
          </p:cNvSpPr>
          <p:nvPr>
            <p:ph type="title"/>
          </p:nvPr>
        </p:nvSpPr>
        <p:spPr>
          <a:xfrm>
            <a:off x="888403" y="835105"/>
            <a:ext cx="5312254" cy="1540106"/>
          </a:xfrm>
        </p:spPr>
        <p:txBody>
          <a:bodyPr>
            <a:normAutofit/>
          </a:bodyPr>
          <a:lstStyle/>
          <a:p>
            <a:r>
              <a:rPr lang="en-US" sz="4400" dirty="0"/>
              <a:t>Modern astronomy in Saudi Arabia</a:t>
            </a:r>
          </a:p>
        </p:txBody>
      </p:sp>
      <p:cxnSp>
        <p:nvCxnSpPr>
          <p:cNvPr id="15" name="Straight Connector 14">
            <a:extLst>
              <a:ext uri="{FF2B5EF4-FFF2-40B4-BE49-F238E27FC236}">
                <a16:creationId xmlns:a16="http://schemas.microsoft.com/office/drawing/2014/main" id="{33862825-C012-4895-A17E-F3D1F62D89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143293"/>
            <a:ext cx="0" cy="5714707"/>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 name="Freeform 6">
            <a:extLst>
              <a:ext uri="{FF2B5EF4-FFF2-40B4-BE49-F238E27FC236}">
                <a16:creationId xmlns:a16="http://schemas.microsoft.com/office/drawing/2014/main" id="{A101E513-AF74-4E9D-A31F-996642507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sp>
        <p:nvSpPr>
          <p:cNvPr id="8" name="TextBox 7">
            <a:extLst>
              <a:ext uri="{FF2B5EF4-FFF2-40B4-BE49-F238E27FC236}">
                <a16:creationId xmlns:a16="http://schemas.microsoft.com/office/drawing/2014/main" id="{23B8912F-B99D-A310-6DAC-87DC9BCA68F9}"/>
              </a:ext>
            </a:extLst>
          </p:cNvPr>
          <p:cNvSpPr txBox="1"/>
          <p:nvPr/>
        </p:nvSpPr>
        <p:spPr>
          <a:xfrm>
            <a:off x="4984621" y="5620600"/>
            <a:ext cx="7207378" cy="1008333"/>
          </a:xfrm>
          <a:prstGeom prst="rect">
            <a:avLst/>
          </a:prstGeom>
          <a:solidFill>
            <a:schemeClr val="accent6">
              <a:lumMod val="75000"/>
              <a:alpha val="50000"/>
            </a:schemeClr>
          </a:solidFill>
          <a:ln>
            <a:noFill/>
          </a:ln>
        </p:spPr>
        <p:txBody>
          <a:bodyPr wrap="square">
            <a:noAutofit/>
          </a:bodyPr>
          <a:lstStyle/>
          <a:p>
            <a:pPr marL="0" indent="0" algn="ctr">
              <a:spcAft>
                <a:spcPts val="600"/>
              </a:spcAft>
              <a:buNone/>
            </a:pPr>
            <a:r>
              <a:rPr lang="en-US" sz="2000" b="1" dirty="0">
                <a:latin typeface="Arabic Typesetting" panose="03020402040406030203" pitchFamily="66" charset="-78"/>
                <a:cs typeface="Arabic Typesetting" panose="03020402040406030203" pitchFamily="66" charset="-78"/>
              </a:rPr>
              <a:t>Moreover, </a:t>
            </a:r>
            <a:r>
              <a:rPr lang="en-GB" sz="2000" b="1" i="0" u="none" strike="noStrike" dirty="0">
                <a:effectLst/>
                <a:latin typeface="Arabic Typesetting" panose="03020402040406030203" pitchFamily="66" charset="-78"/>
                <a:cs typeface="Arabic Typesetting" panose="03020402040406030203" pitchFamily="66" charset="-78"/>
              </a:rPr>
              <a:t>The Saudi satellite </a:t>
            </a:r>
            <a:r>
              <a:rPr lang="en-GB" sz="2000" b="1" i="0" u="none" strike="noStrike" dirty="0" err="1">
                <a:effectLst/>
                <a:latin typeface="Arabic Typesetting" panose="03020402040406030203" pitchFamily="66" charset="-78"/>
                <a:cs typeface="Arabic Typesetting" panose="03020402040406030203" pitchFamily="66" charset="-78"/>
              </a:rPr>
              <a:t>Shaheen</a:t>
            </a:r>
            <a:r>
              <a:rPr lang="en-GB" sz="2000" b="1" i="0" u="none" strike="noStrike" dirty="0">
                <a:effectLst/>
                <a:latin typeface="Arabic Typesetting" panose="03020402040406030203" pitchFamily="66" charset="-78"/>
                <a:cs typeface="Arabic Typesetting" panose="03020402040406030203" pitchFamily="66" charset="-78"/>
              </a:rPr>
              <a:t> Sat is part of a new generation of miniaturized satellites, and it carries: a HD camera telescope and a Marine Traffic Automatic Identification System</a:t>
            </a:r>
            <a:endParaRPr lang="en-US" sz="2000" b="1" dirty="0">
              <a:latin typeface="Arabic Typesetting" panose="03020402040406030203" pitchFamily="66" charset="-78"/>
              <a:cs typeface="Arabic Typesetting" panose="03020402040406030203" pitchFamily="66" charset="-78"/>
            </a:endParaRPr>
          </a:p>
        </p:txBody>
      </p:sp>
      <p:pic>
        <p:nvPicPr>
          <p:cNvPr id="10" name="Picture 9" descr="A satellite with blue rings around it&#10;&#10;Description automatically generated">
            <a:extLst>
              <a:ext uri="{FF2B5EF4-FFF2-40B4-BE49-F238E27FC236}">
                <a16:creationId xmlns:a16="http://schemas.microsoft.com/office/drawing/2014/main" id="{E0E3393C-E3D9-E6C2-5B1B-946030CE32F0}"/>
              </a:ext>
            </a:extLst>
          </p:cNvPr>
          <p:cNvPicPr>
            <a:picLocks noChangeAspect="1"/>
          </p:cNvPicPr>
          <p:nvPr/>
        </p:nvPicPr>
        <p:blipFill>
          <a:blip r:embed="rId3"/>
          <a:stretch>
            <a:fillRect/>
          </a:stretch>
        </p:blipFill>
        <p:spPr>
          <a:xfrm>
            <a:off x="6006139" y="331423"/>
            <a:ext cx="6090390" cy="5542466"/>
          </a:xfrm>
          <a:prstGeom prst="rect">
            <a:avLst/>
          </a:prstGeom>
        </p:spPr>
      </p:pic>
      <p:sp>
        <p:nvSpPr>
          <p:cNvPr id="3" name="Content Placeholder 2">
            <a:extLst>
              <a:ext uri="{FF2B5EF4-FFF2-40B4-BE49-F238E27FC236}">
                <a16:creationId xmlns:a16="http://schemas.microsoft.com/office/drawing/2014/main" id="{BE92ABEF-AFB9-C801-5656-EDBD136DEEEE}"/>
              </a:ext>
            </a:extLst>
          </p:cNvPr>
          <p:cNvSpPr>
            <a:spLocks noGrp="1"/>
          </p:cNvSpPr>
          <p:nvPr>
            <p:ph idx="1"/>
          </p:nvPr>
        </p:nvSpPr>
        <p:spPr>
          <a:xfrm>
            <a:off x="888403" y="2145806"/>
            <a:ext cx="5876689" cy="4092496"/>
          </a:xfrm>
        </p:spPr>
        <p:txBody>
          <a:bodyPr>
            <a:normAutofit/>
          </a:bodyPr>
          <a:lstStyle/>
          <a:p>
            <a:pPr marL="0" indent="0">
              <a:lnSpc>
                <a:spcPct val="100000"/>
              </a:lnSpc>
              <a:buNone/>
            </a:pPr>
            <a:r>
              <a:rPr lang="en-US" sz="1800" dirty="0">
                <a:latin typeface="Arabic Typesetting" panose="03020402040406030203" pitchFamily="66" charset="-78"/>
                <a:cs typeface="Arabic Typesetting" panose="03020402040406030203" pitchFamily="66" charset="-78"/>
              </a:rPr>
              <a:t>Modern astronomy research in Saudi Arabia began in the early 20th century. In 1975, KACST established the country's first astronomical observatory.</a:t>
            </a:r>
          </a:p>
          <a:p>
            <a:pPr marL="0" indent="0">
              <a:lnSpc>
                <a:spcPct val="100000"/>
              </a:lnSpc>
              <a:buNone/>
            </a:pPr>
            <a:r>
              <a:rPr lang="en-US" sz="1800" b="1" dirty="0">
                <a:solidFill>
                  <a:schemeClr val="accent6">
                    <a:lumMod val="75000"/>
                  </a:schemeClr>
                </a:solidFill>
                <a:latin typeface="Arabic Typesetting" panose="03020402040406030203" pitchFamily="66" charset="-78"/>
                <a:cs typeface="Arabic Typesetting" panose="03020402040406030203" pitchFamily="66" charset="-78"/>
              </a:rPr>
              <a:t>Today, Saudi Arabia is home to a number of world-class astronomical observatories, including:</a:t>
            </a:r>
          </a:p>
          <a:p>
            <a:pPr>
              <a:lnSpc>
                <a:spcPct val="100000"/>
              </a:lnSpc>
            </a:pPr>
            <a:r>
              <a:rPr lang="en-US" sz="1800" b="1" dirty="0">
                <a:solidFill>
                  <a:schemeClr val="accent6">
                    <a:lumMod val="75000"/>
                  </a:schemeClr>
                </a:solidFill>
                <a:latin typeface="Arabic Typesetting" panose="03020402040406030203" pitchFamily="66" charset="-78"/>
                <a:cs typeface="Arabic Typesetting" panose="03020402040406030203" pitchFamily="66" charset="-78"/>
              </a:rPr>
              <a:t>The King </a:t>
            </a:r>
            <a:r>
              <a:rPr lang="en-US" sz="1800" b="1" dirty="0" err="1">
                <a:solidFill>
                  <a:schemeClr val="accent6">
                    <a:lumMod val="75000"/>
                  </a:schemeClr>
                </a:solidFill>
                <a:latin typeface="Arabic Typesetting" panose="03020402040406030203" pitchFamily="66" charset="-78"/>
                <a:cs typeface="Arabic Typesetting" panose="03020402040406030203" pitchFamily="66" charset="-78"/>
              </a:rPr>
              <a:t>Abdulaziz</a:t>
            </a:r>
            <a:r>
              <a:rPr lang="en-US" sz="1800" b="1" dirty="0">
                <a:solidFill>
                  <a:schemeClr val="accent6">
                    <a:lumMod val="75000"/>
                  </a:schemeClr>
                </a:solidFill>
                <a:latin typeface="Arabic Typesetting" panose="03020402040406030203" pitchFamily="66" charset="-78"/>
                <a:cs typeface="Arabic Typesetting" panose="03020402040406030203" pitchFamily="66" charset="-78"/>
              </a:rPr>
              <a:t> City for Science and Technology (KACST) Observatory</a:t>
            </a:r>
          </a:p>
          <a:p>
            <a:pPr marL="0" indent="0">
              <a:lnSpc>
                <a:spcPct val="100000"/>
              </a:lnSpc>
              <a:buNone/>
            </a:pPr>
            <a:r>
              <a:rPr lang="en-US" sz="1800" b="1" dirty="0">
                <a:solidFill>
                  <a:schemeClr val="accent1">
                    <a:lumMod val="75000"/>
                  </a:schemeClr>
                </a:solidFill>
                <a:latin typeface="Arabic Typesetting" panose="03020402040406030203" pitchFamily="66" charset="-78"/>
                <a:cs typeface="Arabic Typesetting" panose="03020402040406030203" pitchFamily="66" charset="-78"/>
              </a:rPr>
              <a:t>Saudi Arabian astronomers are working on a wide range of astronomical research projects, including:</a:t>
            </a:r>
          </a:p>
          <a:p>
            <a:pPr>
              <a:lnSpc>
                <a:spcPct val="100000"/>
              </a:lnSpc>
            </a:pPr>
            <a:r>
              <a:rPr lang="en-US" sz="1800" b="1" dirty="0">
                <a:solidFill>
                  <a:schemeClr val="accent1">
                    <a:lumMod val="75000"/>
                  </a:schemeClr>
                </a:solidFill>
                <a:latin typeface="Arabic Typesetting" panose="03020402040406030203" pitchFamily="66" charset="-78"/>
                <a:cs typeface="Arabic Typesetting" panose="03020402040406030203" pitchFamily="66" charset="-78"/>
              </a:rPr>
              <a:t>Studying the formation and evolution of galaxies</a:t>
            </a:r>
          </a:p>
          <a:p>
            <a:pPr>
              <a:lnSpc>
                <a:spcPct val="100000"/>
              </a:lnSpc>
            </a:pPr>
            <a:r>
              <a:rPr lang="en-US" sz="1800" b="1" dirty="0">
                <a:solidFill>
                  <a:schemeClr val="accent1">
                    <a:lumMod val="75000"/>
                  </a:schemeClr>
                </a:solidFill>
                <a:latin typeface="Arabic Typesetting" panose="03020402040406030203" pitchFamily="66" charset="-78"/>
                <a:cs typeface="Arabic Typesetting" panose="03020402040406030203" pitchFamily="66" charset="-78"/>
              </a:rPr>
              <a:t>Searching for exoplanets</a:t>
            </a:r>
          </a:p>
          <a:p>
            <a:pPr>
              <a:lnSpc>
                <a:spcPct val="100000"/>
              </a:lnSpc>
            </a:pPr>
            <a:r>
              <a:rPr lang="en-US" sz="1800" b="1" dirty="0">
                <a:solidFill>
                  <a:schemeClr val="accent1">
                    <a:lumMod val="75000"/>
                  </a:schemeClr>
                </a:solidFill>
                <a:latin typeface="Arabic Typesetting" panose="03020402040406030203" pitchFamily="66" charset="-78"/>
                <a:cs typeface="Arabic Typesetting" panose="03020402040406030203" pitchFamily="66" charset="-78"/>
              </a:rPr>
              <a:t>Investigating the physics of the sun and other stars</a:t>
            </a:r>
          </a:p>
        </p:txBody>
      </p:sp>
    </p:spTree>
    <p:extLst>
      <p:ext uri="{BB962C8B-B14F-4D97-AF65-F5344CB8AC3E}">
        <p14:creationId xmlns:p14="http://schemas.microsoft.com/office/powerpoint/2010/main" val="2957889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A381-E029-7AA5-4DD3-E983EF027AE2}"/>
              </a:ext>
            </a:extLst>
          </p:cNvPr>
          <p:cNvSpPr>
            <a:spLocks noGrp="1"/>
          </p:cNvSpPr>
          <p:nvPr>
            <p:ph type="title"/>
          </p:nvPr>
        </p:nvSpPr>
        <p:spPr>
          <a:xfrm>
            <a:off x="406474" y="615715"/>
            <a:ext cx="9745832" cy="858644"/>
          </a:xfrm>
        </p:spPr>
        <p:txBody>
          <a:bodyPr>
            <a:normAutofit/>
          </a:bodyPr>
          <a:lstStyle/>
          <a:p>
            <a:r>
              <a:rPr lang="en-US" sz="4400" dirty="0"/>
              <a:t>The future of astronomy in Saudi Arabia</a:t>
            </a:r>
          </a:p>
        </p:txBody>
      </p:sp>
      <p:sp>
        <p:nvSpPr>
          <p:cNvPr id="3" name="Content Placeholder 2">
            <a:extLst>
              <a:ext uri="{FF2B5EF4-FFF2-40B4-BE49-F238E27FC236}">
                <a16:creationId xmlns:a16="http://schemas.microsoft.com/office/drawing/2014/main" id="{B8456CD3-04BE-B001-97E3-E6DE142D84FF}"/>
              </a:ext>
            </a:extLst>
          </p:cNvPr>
          <p:cNvSpPr>
            <a:spLocks noGrp="1"/>
          </p:cNvSpPr>
          <p:nvPr>
            <p:ph idx="1"/>
          </p:nvPr>
        </p:nvSpPr>
        <p:spPr>
          <a:xfrm>
            <a:off x="4264099" y="2310198"/>
            <a:ext cx="7750461" cy="3726736"/>
          </a:xfrm>
        </p:spPr>
        <p:txBody>
          <a:bodyPr>
            <a:normAutofit/>
          </a:bodyPr>
          <a:lstStyle/>
          <a:p>
            <a:pPr marL="0" indent="0">
              <a:buNone/>
            </a:pPr>
            <a:r>
              <a:rPr lang="en-US" sz="2400" dirty="0">
                <a:latin typeface="Arabic Typesetting" panose="03020402040406030203" pitchFamily="66" charset="-78"/>
                <a:cs typeface="Arabic Typesetting" panose="03020402040406030203" pitchFamily="66" charset="-78"/>
              </a:rPr>
              <a:t>Saudi Arabia is well-positioned to become a world leader in astronomy research.</a:t>
            </a:r>
          </a:p>
          <a:p>
            <a:pPr marL="0" indent="0">
              <a:buNone/>
            </a:pPr>
            <a:r>
              <a:rPr lang="en-US" sz="2400" dirty="0">
                <a:latin typeface="Arabic Typesetting" panose="03020402040406030203" pitchFamily="66" charset="-78"/>
                <a:cs typeface="Arabic Typesetting" panose="03020402040406030203" pitchFamily="66" charset="-78"/>
              </a:rPr>
              <a:t>The country has significant financial resources, a growing pool of talented astronomers, and some of the world's best astronomical observatories.</a:t>
            </a:r>
          </a:p>
          <a:p>
            <a:pPr marL="0" indent="0">
              <a:buNone/>
            </a:pPr>
            <a:r>
              <a:rPr lang="en-US" sz="2400" dirty="0">
                <a:latin typeface="Arabic Typesetting" panose="03020402040406030203" pitchFamily="66" charset="-78"/>
                <a:cs typeface="Arabic Typesetting" panose="03020402040406030203" pitchFamily="66" charset="-78"/>
              </a:rPr>
              <a:t>In addition, the Saudi Arabian government is committed to supporting astronomy research. In 2017, the government announced a $1 billion investment in astronomy research over the next 10 years.</a:t>
            </a:r>
          </a:p>
          <a:p>
            <a:pPr marL="0" indent="0">
              <a:buNone/>
            </a:pPr>
            <a:r>
              <a:rPr lang="en-US" sz="2400" dirty="0">
                <a:latin typeface="Arabic Typesetting" panose="03020402040406030203" pitchFamily="66" charset="-78"/>
                <a:cs typeface="Arabic Typesetting" panose="03020402040406030203" pitchFamily="66" charset="-78"/>
              </a:rPr>
              <a:t>This investment will support the construction of new astronomical observatories, the development of new astronomical instruments, and the training of new astronomers.</a:t>
            </a:r>
          </a:p>
        </p:txBody>
      </p:sp>
      <p:pic>
        <p:nvPicPr>
          <p:cNvPr id="5" name="Picture 4" descr="A group of men wearing blue uniforms&#10;&#10;Description automatically generated">
            <a:extLst>
              <a:ext uri="{FF2B5EF4-FFF2-40B4-BE49-F238E27FC236}">
                <a16:creationId xmlns:a16="http://schemas.microsoft.com/office/drawing/2014/main" id="{18711FDA-9038-5E99-C256-66E49CCAD783}"/>
              </a:ext>
            </a:extLst>
          </p:cNvPr>
          <p:cNvPicPr>
            <a:picLocks noChangeAspect="1"/>
          </p:cNvPicPr>
          <p:nvPr/>
        </p:nvPicPr>
        <p:blipFill rotWithShape="1">
          <a:blip r:embed="rId2"/>
          <a:srcRect b="30666"/>
          <a:stretch/>
        </p:blipFill>
        <p:spPr>
          <a:xfrm>
            <a:off x="406474" y="1366806"/>
            <a:ext cx="3857625" cy="4754880"/>
          </a:xfrm>
          <a:prstGeom prst="rect">
            <a:avLst/>
          </a:prstGeom>
        </p:spPr>
      </p:pic>
      <p:sp>
        <p:nvSpPr>
          <p:cNvPr id="6" name="Rectangle 5">
            <a:extLst>
              <a:ext uri="{FF2B5EF4-FFF2-40B4-BE49-F238E27FC236}">
                <a16:creationId xmlns:a16="http://schemas.microsoft.com/office/drawing/2014/main" id="{4AB5C721-50BA-4F2E-20CD-01C5922CD0DF}"/>
              </a:ext>
            </a:extLst>
          </p:cNvPr>
          <p:cNvSpPr/>
          <p:nvPr/>
        </p:nvSpPr>
        <p:spPr>
          <a:xfrm>
            <a:off x="3367668" y="1628078"/>
            <a:ext cx="7058722" cy="624468"/>
          </a:xfrm>
          <a:prstGeom prst="rect">
            <a:avLst/>
          </a:prstGeom>
          <a:solidFill>
            <a:srgbClr val="306E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B7E5F60-92F3-2C1C-C46C-60CD7DAB0482}"/>
              </a:ext>
            </a:extLst>
          </p:cNvPr>
          <p:cNvSpPr txBox="1">
            <a:spLocks/>
          </p:cNvSpPr>
          <p:nvPr/>
        </p:nvSpPr>
        <p:spPr>
          <a:xfrm>
            <a:off x="3708215" y="1652948"/>
            <a:ext cx="6444091" cy="57250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i="1" kern="1200" spc="100" baseline="0">
                <a:solidFill>
                  <a:schemeClr val="tx1">
                    <a:lumMod val="85000"/>
                    <a:lumOff val="15000"/>
                  </a:schemeClr>
                </a:solidFill>
                <a:latin typeface="+mj-lt"/>
                <a:ea typeface="+mj-ea"/>
                <a:cs typeface="+mj-cs"/>
              </a:defRPr>
            </a:lvl1pPr>
          </a:lstStyle>
          <a:p>
            <a:r>
              <a:rPr lang="en-US" sz="3200" dirty="0">
                <a:solidFill>
                  <a:schemeClr val="bg1"/>
                </a:solidFill>
              </a:rPr>
              <a:t>In Line With  The SAUDI Vision 2030</a:t>
            </a:r>
          </a:p>
        </p:txBody>
      </p:sp>
    </p:spTree>
    <p:extLst>
      <p:ext uri="{BB962C8B-B14F-4D97-AF65-F5344CB8AC3E}">
        <p14:creationId xmlns:p14="http://schemas.microsoft.com/office/powerpoint/2010/main" val="3878083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8000"/>
            <a:satMod val="170000"/>
          </a:schemeClr>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DD4C4B28-6B4B-4445-8535-F516D74E4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cxnSp>
        <p:nvCxnSpPr>
          <p:cNvPr id="12" name="Straight Connector 11">
            <a:extLst>
              <a:ext uri="{FF2B5EF4-FFF2-40B4-BE49-F238E27FC236}">
                <a16:creationId xmlns:a16="http://schemas.microsoft.com/office/drawing/2014/main" id="{0CB1C732-7193-4253-8746-850D090A6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8952" y="1280160"/>
            <a:ext cx="0" cy="557784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5B419A7-F817-4767-8CCB-FB0E189C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ilding with cars parked on the side of it&#10;&#10;Description automatically generated">
            <a:extLst>
              <a:ext uri="{FF2B5EF4-FFF2-40B4-BE49-F238E27FC236}">
                <a16:creationId xmlns:a16="http://schemas.microsoft.com/office/drawing/2014/main" id="{7B70A790-66E1-F958-E1A0-23E084C40A16}"/>
              </a:ext>
            </a:extLst>
          </p:cNvPr>
          <p:cNvPicPr>
            <a:picLocks noChangeAspect="1"/>
          </p:cNvPicPr>
          <p:nvPr/>
        </p:nvPicPr>
        <p:blipFill rotWithShape="1">
          <a:blip r:embed="rId3"/>
          <a:srcRect t="16667"/>
          <a:stretch/>
        </p:blipFill>
        <p:spPr>
          <a:xfrm>
            <a:off x="1" y="10"/>
            <a:ext cx="12191999" cy="6857990"/>
          </a:xfrm>
          <a:prstGeom prst="rect">
            <a:avLst/>
          </a:prstGeom>
        </p:spPr>
      </p:pic>
      <p:sp>
        <p:nvSpPr>
          <p:cNvPr id="16" name="Rectangle 15">
            <a:extLst>
              <a:ext uri="{FF2B5EF4-FFF2-40B4-BE49-F238E27FC236}">
                <a16:creationId xmlns:a16="http://schemas.microsoft.com/office/drawing/2014/main" id="{E4398140-F067-40E9-892C-4DB04C70B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4600" y="-1244600"/>
            <a:ext cx="6858000" cy="9347200"/>
          </a:xfrm>
          <a:prstGeom prst="rect">
            <a:avLst/>
          </a:prstGeom>
          <a:gradFill>
            <a:gsLst>
              <a:gs pos="100000">
                <a:srgbClr val="000000">
                  <a:alpha val="0"/>
                </a:srgbClr>
              </a:gs>
              <a:gs pos="0">
                <a:schemeClr val="tx1"/>
              </a:gs>
              <a:gs pos="0">
                <a:srgbClr val="000000">
                  <a:alpha val="7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E76EA8-E68C-0DEB-7A77-9B2C8D508AA9}"/>
              </a:ext>
            </a:extLst>
          </p:cNvPr>
          <p:cNvSpPr>
            <a:spLocks noGrp="1"/>
          </p:cNvSpPr>
          <p:nvPr>
            <p:ph type="title"/>
          </p:nvPr>
        </p:nvSpPr>
        <p:spPr>
          <a:xfrm>
            <a:off x="758952" y="1143000"/>
            <a:ext cx="4572000" cy="2984701"/>
          </a:xfrm>
        </p:spPr>
        <p:txBody>
          <a:bodyPr vert="horz" lIns="91440" tIns="45720" rIns="91440" bIns="45720" rtlCol="0" anchor="b">
            <a:normAutofit/>
          </a:bodyPr>
          <a:lstStyle/>
          <a:p>
            <a:r>
              <a:rPr lang="en-US" sz="3800" dirty="0">
                <a:solidFill>
                  <a:srgbClr val="FFFFFF"/>
                </a:solidFill>
              </a:rPr>
              <a:t>Picture of the King </a:t>
            </a:r>
            <a:r>
              <a:rPr lang="en-US" sz="3800" dirty="0" err="1">
                <a:solidFill>
                  <a:srgbClr val="FFFFFF"/>
                </a:solidFill>
              </a:rPr>
              <a:t>Abdulaziz</a:t>
            </a:r>
            <a:r>
              <a:rPr lang="en-US" sz="3800" dirty="0">
                <a:solidFill>
                  <a:srgbClr val="FFFFFF"/>
                </a:solidFill>
              </a:rPr>
              <a:t> City for Science and Technology (KACST) Observatory</a:t>
            </a:r>
          </a:p>
        </p:txBody>
      </p:sp>
      <p:cxnSp>
        <p:nvCxnSpPr>
          <p:cNvPr id="18" name="Straight Connector 17">
            <a:extLst>
              <a:ext uri="{FF2B5EF4-FFF2-40B4-BE49-F238E27FC236}">
                <a16:creationId xmlns:a16="http://schemas.microsoft.com/office/drawing/2014/main" id="{17726E8A-324C-4684-96F2-AFDDFB2F14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58952" y="4291242"/>
            <a:ext cx="45720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0" name="Freeform 6">
            <a:extLst>
              <a:ext uri="{FF2B5EF4-FFF2-40B4-BE49-F238E27FC236}">
                <a16:creationId xmlns:a16="http://schemas.microsoft.com/office/drawing/2014/main" id="{7021D92D-08FF-45A6-9109-AC9462C7E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5788152"/>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a:p>
        </p:txBody>
      </p:sp>
      <p:pic>
        <p:nvPicPr>
          <p:cNvPr id="7" name="Graphic 6">
            <a:extLst>
              <a:ext uri="{FF2B5EF4-FFF2-40B4-BE49-F238E27FC236}">
                <a16:creationId xmlns:a16="http://schemas.microsoft.com/office/drawing/2014/main" id="{220B9274-AED7-45C4-D08C-591D543879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522" y="4454784"/>
            <a:ext cx="3580737" cy="1155807"/>
          </a:xfrm>
          <a:prstGeom prst="rect">
            <a:avLst/>
          </a:prstGeom>
        </p:spPr>
      </p:pic>
    </p:spTree>
    <p:extLst>
      <p:ext uri="{BB962C8B-B14F-4D97-AF65-F5344CB8AC3E}">
        <p14:creationId xmlns:p14="http://schemas.microsoft.com/office/powerpoint/2010/main" val="41605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HeadlinesVTI">
  <a:themeElements>
    <a:clrScheme name="AnalogousFromDarkSeedLeftStep">
      <a:dk1>
        <a:srgbClr val="000000"/>
      </a:dk1>
      <a:lt1>
        <a:srgbClr val="FFFFFF"/>
      </a:lt1>
      <a:dk2>
        <a:srgbClr val="311B25"/>
      </a:dk2>
      <a:lt2>
        <a:srgbClr val="F0F3F2"/>
      </a:lt2>
      <a:accent1>
        <a:srgbClr val="C34D82"/>
      </a:accent1>
      <a:accent2>
        <a:srgbClr val="B13BA1"/>
      </a:accent2>
      <a:accent3>
        <a:srgbClr val="A24DC3"/>
      </a:accent3>
      <a:accent4>
        <a:srgbClr val="5F3BB1"/>
      </a:accent4>
      <a:accent5>
        <a:srgbClr val="4D5AC3"/>
      </a:accent5>
      <a:accent6>
        <a:srgbClr val="3B7AB1"/>
      </a:accent6>
      <a:hlink>
        <a:srgbClr val="655FC9"/>
      </a:hlink>
      <a:folHlink>
        <a:srgbClr val="7F7F7F"/>
      </a:folHlink>
    </a:clrScheme>
    <a:fontScheme name="Custom 211">
      <a:majorFont>
        <a:latin typeface="Sitka Banner"/>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8000"/>
            <a:satMod val="170000"/>
          </a:schemeClr>
        </a:solidFill>
        <a:gradFill rotWithShape="1">
          <a:gsLst>
            <a:gs pos="0">
              <a:schemeClr val="phClr">
                <a:tint val="93000"/>
                <a:satMod val="16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VTI" id="{66EB4A02-0C0F-47F1-9F48-4E6882B9F967}" vid="{F3552358-4452-4FDA-9568-4F5DA32F7A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142</TotalTime>
  <Words>642</Words>
  <Application>Microsoft Macintosh PowerPoint</Application>
  <PresentationFormat>Widescreen</PresentationFormat>
  <Paragraphs>35</Paragraphs>
  <Slides>7</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Arabic Typesetting</vt:lpstr>
      <vt:lpstr>Arial</vt:lpstr>
      <vt:lpstr>Avenir Next LT Pro</vt:lpstr>
      <vt:lpstr>Calibri</vt:lpstr>
      <vt:lpstr>Sitka Banner</vt:lpstr>
      <vt:lpstr>HeadlinesVTI</vt:lpstr>
      <vt:lpstr>Saudi Arabia: A rising star in Astronomy</vt:lpstr>
      <vt:lpstr>Introduction</vt:lpstr>
      <vt:lpstr>History of astronomy in Saudi Arabia</vt:lpstr>
      <vt:lpstr>PowerPoint Presentation</vt:lpstr>
      <vt:lpstr>Modern astronomy in Saudi Arabia</vt:lpstr>
      <vt:lpstr>The future of astronomy in Saudi Arabia</vt:lpstr>
      <vt:lpstr>Picture of the King Abdulaziz City for Science and Technology (KACST) Observatory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Saudi Arabia: A rising star in Astronomy</dc:title>
  <dc:creator>sukaina alshingity</dc:creator>
  <cp:lastModifiedBy>sukaina alshingity</cp:lastModifiedBy>
  <cp:revision>3</cp:revision>
  <dcterms:created xsi:type="dcterms:W3CDTF">2023-10-15T08:46:32Z</dcterms:created>
  <dcterms:modified xsi:type="dcterms:W3CDTF">2023-10-15T11:08:58Z</dcterms:modified>
</cp:coreProperties>
</file>